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95" r:id="rId5"/>
    <p:sldId id="259" r:id="rId6"/>
    <p:sldId id="260" r:id="rId7"/>
    <p:sldId id="263" r:id="rId8"/>
    <p:sldId id="261" r:id="rId9"/>
    <p:sldId id="262" r:id="rId10"/>
    <p:sldId id="264" r:id="rId11"/>
    <p:sldId id="265" r:id="rId12"/>
    <p:sldId id="267" r:id="rId13"/>
    <p:sldId id="281" r:id="rId14"/>
    <p:sldId id="282" r:id="rId15"/>
    <p:sldId id="283" r:id="rId16"/>
    <p:sldId id="284" r:id="rId17"/>
    <p:sldId id="285" r:id="rId18"/>
    <p:sldId id="286" r:id="rId19"/>
    <p:sldId id="287" r:id="rId20"/>
    <p:sldId id="270" r:id="rId21"/>
    <p:sldId id="278" r:id="rId22"/>
    <p:sldId id="279" r:id="rId23"/>
    <p:sldId id="271" r:id="rId24"/>
    <p:sldId id="273" r:id="rId25"/>
    <p:sldId id="280" r:id="rId26"/>
    <p:sldId id="274" r:id="rId27"/>
    <p:sldId id="275" r:id="rId28"/>
    <p:sldId id="276" r:id="rId29"/>
    <p:sldId id="302" r:id="rId30"/>
    <p:sldId id="30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4624" autoAdjust="0"/>
  </p:normalViewPr>
  <p:slideViewPr>
    <p:cSldViewPr>
      <p:cViewPr varScale="1">
        <p:scale>
          <a:sx n="52" d="100"/>
          <a:sy n="52" d="100"/>
        </p:scale>
        <p:origin x="78" y="5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2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Vincent\Personal\Energy%20in%20UK\Fracking\Calculations%20re%20fracking%20(Autosaved)%20(Autosaved).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Vincent\Personal\Energy%20in%20UK\Fracking\Calculations%20re%20fracking%20(Autosaved)%20(Autosaved).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Vincent\Personal\Energy%20in%20UK\Fracking\Calculations%20re%20fracking%20(Autosaved)%20(Autosav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Deliverable UK</a:t>
            </a:r>
            <a:r>
              <a:rPr lang="en-GB" baseline="0"/>
              <a:t> Electricity Energy Capacity 2016 </a:t>
            </a:r>
            <a:endParaRPr lang="en-GB"/>
          </a:p>
        </c:rich>
      </c:tx>
      <c:layout>
        <c:manualLayout>
          <c:xMode val="edge"/>
          <c:yMode val="edge"/>
          <c:x val="0.18584706911636206"/>
          <c:y val="5.0591599372762103E-3"/>
        </c:manualLayout>
      </c:layout>
      <c:overlay val="0"/>
    </c:title>
    <c:autoTitleDeleted val="0"/>
    <c:plotArea>
      <c:layout>
        <c:manualLayout>
          <c:layoutTarget val="inner"/>
          <c:xMode val="edge"/>
          <c:yMode val="edge"/>
          <c:x val="0.21089642640823744"/>
          <c:y val="0.11120245436428085"/>
          <c:w val="0.76346254795073476"/>
          <c:h val="0.49242905992603081"/>
        </c:manualLayout>
      </c:layout>
      <c:barChart>
        <c:barDir val="col"/>
        <c:grouping val="stacked"/>
        <c:varyColors val="0"/>
        <c:ser>
          <c:idx val="0"/>
          <c:order val="0"/>
          <c:tx>
            <c:strRef>
              <c:f>'PS Closure'!$B$6</c:f>
              <c:strCache>
                <c:ptCount val="1"/>
                <c:pt idx="0">
                  <c:v>Gas</c:v>
                </c:pt>
              </c:strCache>
            </c:strRef>
          </c:tx>
          <c:invertIfNegative val="0"/>
          <c:cat>
            <c:strRef>
              <c:f>'PS Closure'!$C$5:$F$5</c:f>
              <c:strCache>
                <c:ptCount val="4"/>
                <c:pt idx="0">
                  <c:v>2016</c:v>
                </c:pt>
                <c:pt idx="1">
                  <c:v>2025</c:v>
                </c:pt>
                <c:pt idx="2">
                  <c:v>2035</c:v>
                </c:pt>
                <c:pt idx="3">
                  <c:v>Capacity needed by 2035</c:v>
                </c:pt>
              </c:strCache>
            </c:strRef>
          </c:cat>
          <c:val>
            <c:numRef>
              <c:f>'PS Closure'!$C$6:$F$6</c:f>
              <c:numCache>
                <c:formatCode>0</c:formatCode>
                <c:ptCount val="4"/>
                <c:pt idx="0">
                  <c:v>18110.952000000001</c:v>
                </c:pt>
                <c:pt idx="1">
                  <c:v>18111</c:v>
                </c:pt>
                <c:pt idx="2">
                  <c:v>18111</c:v>
                </c:pt>
              </c:numCache>
            </c:numRef>
          </c:val>
          <c:extLst>
            <c:ext xmlns:c16="http://schemas.microsoft.com/office/drawing/2014/chart" uri="{C3380CC4-5D6E-409C-BE32-E72D297353CC}">
              <c16:uniqueId val="{00000000-5F5F-4DE0-8B5E-0C7A568AF59E}"/>
            </c:ext>
          </c:extLst>
        </c:ser>
        <c:ser>
          <c:idx val="1"/>
          <c:order val="1"/>
          <c:tx>
            <c:strRef>
              <c:f>'PS Closure'!$B$7</c:f>
              <c:strCache>
                <c:ptCount val="1"/>
                <c:pt idx="0">
                  <c:v>Coal</c:v>
                </c:pt>
              </c:strCache>
            </c:strRef>
          </c:tx>
          <c:invertIfNegative val="0"/>
          <c:cat>
            <c:strRef>
              <c:f>'PS Closure'!$C$5:$F$5</c:f>
              <c:strCache>
                <c:ptCount val="4"/>
                <c:pt idx="0">
                  <c:v>2016</c:v>
                </c:pt>
                <c:pt idx="1">
                  <c:v>2025</c:v>
                </c:pt>
                <c:pt idx="2">
                  <c:v>2035</c:v>
                </c:pt>
                <c:pt idx="3">
                  <c:v>Capacity needed by 2035</c:v>
                </c:pt>
              </c:strCache>
            </c:strRef>
          </c:cat>
          <c:val>
            <c:numRef>
              <c:f>'PS Closure'!$C$7:$F$7</c:f>
              <c:numCache>
                <c:formatCode>0</c:formatCode>
                <c:ptCount val="4"/>
                <c:pt idx="0">
                  <c:v>6728.6910000000034</c:v>
                </c:pt>
                <c:pt idx="1">
                  <c:v>0</c:v>
                </c:pt>
                <c:pt idx="2">
                  <c:v>0</c:v>
                </c:pt>
              </c:numCache>
            </c:numRef>
          </c:val>
          <c:extLst>
            <c:ext xmlns:c16="http://schemas.microsoft.com/office/drawing/2014/chart" uri="{C3380CC4-5D6E-409C-BE32-E72D297353CC}">
              <c16:uniqueId val="{00000001-5F5F-4DE0-8B5E-0C7A568AF59E}"/>
            </c:ext>
          </c:extLst>
        </c:ser>
        <c:ser>
          <c:idx val="2"/>
          <c:order val="2"/>
          <c:tx>
            <c:strRef>
              <c:f>'PS Closure'!$B$8</c:f>
              <c:strCache>
                <c:ptCount val="1"/>
                <c:pt idx="0">
                  <c:v>Nuclear</c:v>
                </c:pt>
              </c:strCache>
            </c:strRef>
          </c:tx>
          <c:invertIfNegative val="0"/>
          <c:cat>
            <c:strRef>
              <c:f>'PS Closure'!$C$5:$F$5</c:f>
              <c:strCache>
                <c:ptCount val="4"/>
                <c:pt idx="0">
                  <c:v>2016</c:v>
                </c:pt>
                <c:pt idx="1">
                  <c:v>2025</c:v>
                </c:pt>
                <c:pt idx="2">
                  <c:v>2035</c:v>
                </c:pt>
                <c:pt idx="3">
                  <c:v>Capacity needed by 2035</c:v>
                </c:pt>
              </c:strCache>
            </c:strRef>
          </c:cat>
          <c:val>
            <c:numRef>
              <c:f>'PS Closure'!$C$8:$F$8</c:f>
              <c:numCache>
                <c:formatCode>0</c:formatCode>
                <c:ptCount val="4"/>
                <c:pt idx="0">
                  <c:v>5498.5769999999993</c:v>
                </c:pt>
                <c:pt idx="1">
                  <c:v>3873.7019999999998</c:v>
                </c:pt>
                <c:pt idx="2">
                  <c:v>1980</c:v>
                </c:pt>
              </c:numCache>
            </c:numRef>
          </c:val>
          <c:extLst>
            <c:ext xmlns:c16="http://schemas.microsoft.com/office/drawing/2014/chart" uri="{C3380CC4-5D6E-409C-BE32-E72D297353CC}">
              <c16:uniqueId val="{00000002-5F5F-4DE0-8B5E-0C7A568AF59E}"/>
            </c:ext>
          </c:extLst>
        </c:ser>
        <c:ser>
          <c:idx val="3"/>
          <c:order val="3"/>
          <c:tx>
            <c:strRef>
              <c:f>'PS Closure'!$B$9</c:f>
              <c:strCache>
                <c:ptCount val="1"/>
                <c:pt idx="0">
                  <c:v>Wind</c:v>
                </c:pt>
              </c:strCache>
            </c:strRef>
          </c:tx>
          <c:invertIfNegative val="0"/>
          <c:cat>
            <c:strRef>
              <c:f>'PS Closure'!$C$5:$F$5</c:f>
              <c:strCache>
                <c:ptCount val="4"/>
                <c:pt idx="0">
                  <c:v>2016</c:v>
                </c:pt>
                <c:pt idx="1">
                  <c:v>2025</c:v>
                </c:pt>
                <c:pt idx="2">
                  <c:v>2035</c:v>
                </c:pt>
                <c:pt idx="3">
                  <c:v>Capacity needed by 2035</c:v>
                </c:pt>
              </c:strCache>
            </c:strRef>
          </c:cat>
          <c:val>
            <c:numRef>
              <c:f>'PS Closure'!$C$9:$F$9</c:f>
              <c:numCache>
                <c:formatCode>0</c:formatCode>
                <c:ptCount val="4"/>
                <c:pt idx="0">
                  <c:v>4560.6400000000003</c:v>
                </c:pt>
                <c:pt idx="1">
                  <c:v>4560.6400000000003</c:v>
                </c:pt>
                <c:pt idx="2">
                  <c:v>4560.6400000000003</c:v>
                </c:pt>
              </c:numCache>
            </c:numRef>
          </c:val>
          <c:extLst>
            <c:ext xmlns:c16="http://schemas.microsoft.com/office/drawing/2014/chart" uri="{C3380CC4-5D6E-409C-BE32-E72D297353CC}">
              <c16:uniqueId val="{00000003-5F5F-4DE0-8B5E-0C7A568AF59E}"/>
            </c:ext>
          </c:extLst>
        </c:ser>
        <c:ser>
          <c:idx val="4"/>
          <c:order val="4"/>
          <c:tx>
            <c:strRef>
              <c:f>'PS Closure'!$B$10</c:f>
              <c:strCache>
                <c:ptCount val="1"/>
                <c:pt idx="0">
                  <c:v>CHP &amp; Others</c:v>
                </c:pt>
              </c:strCache>
            </c:strRef>
          </c:tx>
          <c:invertIfNegative val="0"/>
          <c:cat>
            <c:strRef>
              <c:f>'PS Closure'!$C$5:$F$5</c:f>
              <c:strCache>
                <c:ptCount val="4"/>
                <c:pt idx="0">
                  <c:v>2016</c:v>
                </c:pt>
                <c:pt idx="1">
                  <c:v>2025</c:v>
                </c:pt>
                <c:pt idx="2">
                  <c:v>2035</c:v>
                </c:pt>
                <c:pt idx="3">
                  <c:v>Capacity needed by 2035</c:v>
                </c:pt>
              </c:strCache>
            </c:strRef>
          </c:cat>
          <c:val>
            <c:numRef>
              <c:f>'PS Closure'!$C$10:$F$10</c:f>
              <c:numCache>
                <c:formatCode>0</c:formatCode>
                <c:ptCount val="4"/>
                <c:pt idx="0">
                  <c:v>2738.5</c:v>
                </c:pt>
                <c:pt idx="1">
                  <c:v>2738.5</c:v>
                </c:pt>
                <c:pt idx="2">
                  <c:v>2738.5</c:v>
                </c:pt>
              </c:numCache>
            </c:numRef>
          </c:val>
          <c:extLst>
            <c:ext xmlns:c16="http://schemas.microsoft.com/office/drawing/2014/chart" uri="{C3380CC4-5D6E-409C-BE32-E72D297353CC}">
              <c16:uniqueId val="{00000004-5F5F-4DE0-8B5E-0C7A568AF59E}"/>
            </c:ext>
          </c:extLst>
        </c:ser>
        <c:ser>
          <c:idx val="5"/>
          <c:order val="5"/>
          <c:tx>
            <c:strRef>
              <c:f>'PS Closure'!$B$11</c:f>
              <c:strCache>
                <c:ptCount val="1"/>
                <c:pt idx="0">
                  <c:v>Hydro</c:v>
                </c:pt>
              </c:strCache>
            </c:strRef>
          </c:tx>
          <c:invertIfNegative val="0"/>
          <c:cat>
            <c:strRef>
              <c:f>'PS Closure'!$C$5:$F$5</c:f>
              <c:strCache>
                <c:ptCount val="4"/>
                <c:pt idx="0">
                  <c:v>2016</c:v>
                </c:pt>
                <c:pt idx="1">
                  <c:v>2025</c:v>
                </c:pt>
                <c:pt idx="2">
                  <c:v>2035</c:v>
                </c:pt>
                <c:pt idx="3">
                  <c:v>Capacity needed by 2035</c:v>
                </c:pt>
              </c:strCache>
            </c:strRef>
          </c:cat>
          <c:val>
            <c:numRef>
              <c:f>'PS Closure'!$C$11:$F$11</c:f>
              <c:numCache>
                <c:formatCode>0</c:formatCode>
                <c:ptCount val="4"/>
                <c:pt idx="0">
                  <c:v>1583.1</c:v>
                </c:pt>
                <c:pt idx="1">
                  <c:v>1583.1</c:v>
                </c:pt>
                <c:pt idx="2">
                  <c:v>1583.1</c:v>
                </c:pt>
              </c:numCache>
            </c:numRef>
          </c:val>
          <c:extLst>
            <c:ext xmlns:c16="http://schemas.microsoft.com/office/drawing/2014/chart" uri="{C3380CC4-5D6E-409C-BE32-E72D297353CC}">
              <c16:uniqueId val="{00000005-5F5F-4DE0-8B5E-0C7A568AF59E}"/>
            </c:ext>
          </c:extLst>
        </c:ser>
        <c:ser>
          <c:idx val="6"/>
          <c:order val="6"/>
          <c:tx>
            <c:strRef>
              <c:f>'PS Closure'!$B$12</c:f>
              <c:strCache>
                <c:ptCount val="1"/>
                <c:pt idx="0">
                  <c:v>Solar</c:v>
                </c:pt>
              </c:strCache>
            </c:strRef>
          </c:tx>
          <c:invertIfNegative val="0"/>
          <c:cat>
            <c:strRef>
              <c:f>'PS Closure'!$C$5:$F$5</c:f>
              <c:strCache>
                <c:ptCount val="4"/>
                <c:pt idx="0">
                  <c:v>2016</c:v>
                </c:pt>
                <c:pt idx="1">
                  <c:v>2025</c:v>
                </c:pt>
                <c:pt idx="2">
                  <c:v>2035</c:v>
                </c:pt>
                <c:pt idx="3">
                  <c:v>Capacity needed by 2035</c:v>
                </c:pt>
              </c:strCache>
            </c:strRef>
          </c:cat>
          <c:val>
            <c:numRef>
              <c:f>'PS Closure'!$C$12:$F$12</c:f>
              <c:numCache>
                <c:formatCode>0</c:formatCode>
                <c:ptCount val="4"/>
                <c:pt idx="0">
                  <c:v>1123.9860000000001</c:v>
                </c:pt>
                <c:pt idx="1">
                  <c:v>1123.9860000000001</c:v>
                </c:pt>
                <c:pt idx="2">
                  <c:v>1123.9860000000001</c:v>
                </c:pt>
              </c:numCache>
            </c:numRef>
          </c:val>
          <c:extLst>
            <c:ext xmlns:c16="http://schemas.microsoft.com/office/drawing/2014/chart" uri="{C3380CC4-5D6E-409C-BE32-E72D297353CC}">
              <c16:uniqueId val="{00000006-5F5F-4DE0-8B5E-0C7A568AF59E}"/>
            </c:ext>
          </c:extLst>
        </c:ser>
        <c:ser>
          <c:idx val="7"/>
          <c:order val="7"/>
          <c:tx>
            <c:strRef>
              <c:f>'PS Closure'!$B$13</c:f>
              <c:strCache>
                <c:ptCount val="1"/>
                <c:pt idx="0">
                  <c:v>Biomass</c:v>
                </c:pt>
              </c:strCache>
            </c:strRef>
          </c:tx>
          <c:invertIfNegative val="0"/>
          <c:cat>
            <c:strRef>
              <c:f>'PS Closure'!$C$5:$F$5</c:f>
              <c:strCache>
                <c:ptCount val="4"/>
                <c:pt idx="0">
                  <c:v>2016</c:v>
                </c:pt>
                <c:pt idx="1">
                  <c:v>2025</c:v>
                </c:pt>
                <c:pt idx="2">
                  <c:v>2035</c:v>
                </c:pt>
                <c:pt idx="3">
                  <c:v>Capacity needed by 2035</c:v>
                </c:pt>
              </c:strCache>
            </c:strRef>
          </c:cat>
          <c:val>
            <c:numRef>
              <c:f>'PS Closure'!$C$13:$F$13</c:f>
              <c:numCache>
                <c:formatCode>0</c:formatCode>
                <c:ptCount val="4"/>
                <c:pt idx="0">
                  <c:v>1003.8599999999979</c:v>
                </c:pt>
                <c:pt idx="1">
                  <c:v>1003.8599999999979</c:v>
                </c:pt>
                <c:pt idx="2">
                  <c:v>1003.8599999999979</c:v>
                </c:pt>
              </c:numCache>
            </c:numRef>
          </c:val>
          <c:extLst>
            <c:ext xmlns:c16="http://schemas.microsoft.com/office/drawing/2014/chart" uri="{C3380CC4-5D6E-409C-BE32-E72D297353CC}">
              <c16:uniqueId val="{00000007-5F5F-4DE0-8B5E-0C7A568AF59E}"/>
            </c:ext>
          </c:extLst>
        </c:ser>
        <c:ser>
          <c:idx val="8"/>
          <c:order val="8"/>
          <c:tx>
            <c:v>Capacity Needed</c:v>
          </c:tx>
          <c:invertIfNegative val="0"/>
          <c:cat>
            <c:strRef>
              <c:f>'PS Closure'!$C$5:$F$5</c:f>
              <c:strCache>
                <c:ptCount val="4"/>
                <c:pt idx="0">
                  <c:v>2016</c:v>
                </c:pt>
                <c:pt idx="1">
                  <c:v>2025</c:v>
                </c:pt>
                <c:pt idx="2">
                  <c:v>2035</c:v>
                </c:pt>
                <c:pt idx="3">
                  <c:v>Capacity needed by 2035</c:v>
                </c:pt>
              </c:strCache>
            </c:strRef>
          </c:cat>
          <c:val>
            <c:numRef>
              <c:f>'PS Closure'!$C$14:$F$14</c:f>
              <c:numCache>
                <c:formatCode>General</c:formatCode>
                <c:ptCount val="4"/>
                <c:pt idx="3" formatCode="0">
                  <c:v>10247.268</c:v>
                </c:pt>
              </c:numCache>
            </c:numRef>
          </c:val>
          <c:extLst>
            <c:ext xmlns:c16="http://schemas.microsoft.com/office/drawing/2014/chart" uri="{C3380CC4-5D6E-409C-BE32-E72D297353CC}">
              <c16:uniqueId val="{00000008-5F5F-4DE0-8B5E-0C7A568AF59E}"/>
            </c:ext>
          </c:extLst>
        </c:ser>
        <c:dLbls>
          <c:showLegendKey val="0"/>
          <c:showVal val="0"/>
          <c:showCatName val="0"/>
          <c:showSerName val="0"/>
          <c:showPercent val="0"/>
          <c:showBubbleSize val="0"/>
        </c:dLbls>
        <c:gapWidth val="95"/>
        <c:overlap val="100"/>
        <c:axId val="96389376"/>
        <c:axId val="96391168"/>
      </c:barChart>
      <c:catAx>
        <c:axId val="96389376"/>
        <c:scaling>
          <c:orientation val="minMax"/>
        </c:scaling>
        <c:delete val="0"/>
        <c:axPos val="b"/>
        <c:numFmt formatCode="General" sourceLinked="1"/>
        <c:majorTickMark val="none"/>
        <c:minorTickMark val="none"/>
        <c:tickLblPos val="nextTo"/>
        <c:crossAx val="96391168"/>
        <c:crosses val="autoZero"/>
        <c:auto val="1"/>
        <c:lblAlgn val="ctr"/>
        <c:lblOffset val="100"/>
        <c:noMultiLvlLbl val="0"/>
      </c:catAx>
      <c:valAx>
        <c:axId val="96391168"/>
        <c:scaling>
          <c:orientation val="minMax"/>
        </c:scaling>
        <c:delete val="0"/>
        <c:axPos val="l"/>
        <c:majorGridlines/>
        <c:title>
          <c:tx>
            <c:rich>
              <a:bodyPr/>
              <a:lstStyle/>
              <a:p>
                <a:pPr>
                  <a:defRPr sz="1200" baseline="0">
                    <a:latin typeface="Arial" pitchFamily="34" charset="0"/>
                  </a:defRPr>
                </a:pPr>
                <a:r>
                  <a:rPr lang="en-US" sz="1200" baseline="0">
                    <a:latin typeface="Arial" pitchFamily="34" charset="0"/>
                  </a:rPr>
                  <a:t>MW </a:t>
                </a:r>
              </a:p>
            </c:rich>
          </c:tx>
          <c:overlay val="0"/>
        </c:title>
        <c:numFmt formatCode="0" sourceLinked="1"/>
        <c:majorTickMark val="none"/>
        <c:minorTickMark val="none"/>
        <c:tickLblPos val="nextTo"/>
        <c:crossAx val="96389376"/>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aseline="0">
                <a:latin typeface="Arial" pitchFamily="34" charset="0"/>
              </a:defRPr>
            </a:pPr>
            <a:r>
              <a:rPr lang="en-GB" sz="1200" baseline="0">
                <a:latin typeface="Arial" pitchFamily="34" charset="0"/>
              </a:rPr>
              <a:t>UK Demand and Supply 23 12 16 Windy Day</a:t>
            </a:r>
          </a:p>
        </c:rich>
      </c:tx>
      <c:overlay val="0"/>
    </c:title>
    <c:autoTitleDeleted val="0"/>
    <c:plotArea>
      <c:layout>
        <c:manualLayout>
          <c:layoutTarget val="inner"/>
          <c:xMode val="edge"/>
          <c:yMode val="edge"/>
          <c:x val="0.13660441483276195"/>
          <c:y val="0.10093037373156159"/>
          <c:w val="0.69308567198330973"/>
          <c:h val="0.79294772258245261"/>
        </c:manualLayout>
      </c:layout>
      <c:lineChart>
        <c:grouping val="standard"/>
        <c:varyColors val="0"/>
        <c:ser>
          <c:idx val="0"/>
          <c:order val="0"/>
          <c:tx>
            <c:strRef>
              <c:f>'23 Dec 16 windy'!$B$5</c:f>
              <c:strCache>
                <c:ptCount val="1"/>
                <c:pt idx="0">
                  <c:v> demand</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windy'!$B$6:$B$25</c:f>
              <c:numCache>
                <c:formatCode>General</c:formatCode>
                <c:ptCount val="20"/>
                <c:pt idx="0">
                  <c:v>28720</c:v>
                </c:pt>
                <c:pt idx="1">
                  <c:v>30264</c:v>
                </c:pt>
                <c:pt idx="2">
                  <c:v>34407</c:v>
                </c:pt>
                <c:pt idx="3">
                  <c:v>37027</c:v>
                </c:pt>
                <c:pt idx="4">
                  <c:v>37783</c:v>
                </c:pt>
                <c:pt idx="5">
                  <c:v>37657</c:v>
                </c:pt>
                <c:pt idx="6">
                  <c:v>37646</c:v>
                </c:pt>
                <c:pt idx="7">
                  <c:v>37103</c:v>
                </c:pt>
                <c:pt idx="8">
                  <c:v>37114</c:v>
                </c:pt>
                <c:pt idx="9">
                  <c:v>37303</c:v>
                </c:pt>
                <c:pt idx="10">
                  <c:v>37343</c:v>
                </c:pt>
                <c:pt idx="11">
                  <c:v>38731</c:v>
                </c:pt>
                <c:pt idx="12">
                  <c:v>40859</c:v>
                </c:pt>
                <c:pt idx="13">
                  <c:v>41235</c:v>
                </c:pt>
                <c:pt idx="14">
                  <c:v>39920</c:v>
                </c:pt>
                <c:pt idx="15">
                  <c:v>38024</c:v>
                </c:pt>
                <c:pt idx="16">
                  <c:v>35343</c:v>
                </c:pt>
                <c:pt idx="17">
                  <c:v>32454</c:v>
                </c:pt>
                <c:pt idx="18">
                  <c:v>29312</c:v>
                </c:pt>
                <c:pt idx="19">
                  <c:v>27016</c:v>
                </c:pt>
              </c:numCache>
            </c:numRef>
          </c:val>
          <c:smooth val="0"/>
          <c:extLst>
            <c:ext xmlns:c16="http://schemas.microsoft.com/office/drawing/2014/chart" uri="{C3380CC4-5D6E-409C-BE32-E72D297353CC}">
              <c16:uniqueId val="{00000000-84BA-4D3C-ACDC-EA3349F531D8}"/>
            </c:ext>
          </c:extLst>
        </c:ser>
        <c:ser>
          <c:idx val="1"/>
          <c:order val="1"/>
          <c:tx>
            <c:strRef>
              <c:f>'23 Dec 16 windy'!$C$5</c:f>
              <c:strCache>
                <c:ptCount val="1"/>
                <c:pt idx="0">
                  <c:v> coal</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windy'!$C$6:$C$25</c:f>
              <c:numCache>
                <c:formatCode>General</c:formatCode>
                <c:ptCount val="20"/>
                <c:pt idx="0">
                  <c:v>3686</c:v>
                </c:pt>
                <c:pt idx="1">
                  <c:v>3335</c:v>
                </c:pt>
                <c:pt idx="2">
                  <c:v>3552</c:v>
                </c:pt>
                <c:pt idx="3">
                  <c:v>3713</c:v>
                </c:pt>
                <c:pt idx="4">
                  <c:v>3561</c:v>
                </c:pt>
                <c:pt idx="5">
                  <c:v>3392</c:v>
                </c:pt>
                <c:pt idx="6">
                  <c:v>3397</c:v>
                </c:pt>
                <c:pt idx="7">
                  <c:v>3386</c:v>
                </c:pt>
                <c:pt idx="8">
                  <c:v>3397</c:v>
                </c:pt>
                <c:pt idx="9">
                  <c:v>3521</c:v>
                </c:pt>
                <c:pt idx="10">
                  <c:v>3554</c:v>
                </c:pt>
                <c:pt idx="11">
                  <c:v>3833</c:v>
                </c:pt>
                <c:pt idx="12">
                  <c:v>4058</c:v>
                </c:pt>
                <c:pt idx="13">
                  <c:v>3686</c:v>
                </c:pt>
                <c:pt idx="14">
                  <c:v>3144</c:v>
                </c:pt>
                <c:pt idx="15">
                  <c:v>2907</c:v>
                </c:pt>
                <c:pt idx="16">
                  <c:v>2836</c:v>
                </c:pt>
                <c:pt idx="17">
                  <c:v>2834</c:v>
                </c:pt>
                <c:pt idx="18">
                  <c:v>2707</c:v>
                </c:pt>
                <c:pt idx="19">
                  <c:v>1887</c:v>
                </c:pt>
              </c:numCache>
            </c:numRef>
          </c:val>
          <c:smooth val="0"/>
          <c:extLst>
            <c:ext xmlns:c16="http://schemas.microsoft.com/office/drawing/2014/chart" uri="{C3380CC4-5D6E-409C-BE32-E72D297353CC}">
              <c16:uniqueId val="{00000001-84BA-4D3C-ACDC-EA3349F531D8}"/>
            </c:ext>
          </c:extLst>
        </c:ser>
        <c:ser>
          <c:idx val="2"/>
          <c:order val="2"/>
          <c:tx>
            <c:strRef>
              <c:f>'23 Dec 16 windy'!$D$5</c:f>
              <c:strCache>
                <c:ptCount val="1"/>
                <c:pt idx="0">
                  <c:v> nuclear</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windy'!$D$6:$D$25</c:f>
              <c:numCache>
                <c:formatCode>General</c:formatCode>
                <c:ptCount val="20"/>
                <c:pt idx="0">
                  <c:v>8320</c:v>
                </c:pt>
                <c:pt idx="1">
                  <c:v>8329</c:v>
                </c:pt>
                <c:pt idx="2">
                  <c:v>8338</c:v>
                </c:pt>
                <c:pt idx="3">
                  <c:v>8342</c:v>
                </c:pt>
                <c:pt idx="4">
                  <c:v>8343</c:v>
                </c:pt>
                <c:pt idx="5">
                  <c:v>8344</c:v>
                </c:pt>
                <c:pt idx="6">
                  <c:v>8347</c:v>
                </c:pt>
                <c:pt idx="7">
                  <c:v>8337</c:v>
                </c:pt>
                <c:pt idx="8">
                  <c:v>8331</c:v>
                </c:pt>
                <c:pt idx="9">
                  <c:v>8349</c:v>
                </c:pt>
                <c:pt idx="10">
                  <c:v>8343</c:v>
                </c:pt>
                <c:pt idx="11">
                  <c:v>8334</c:v>
                </c:pt>
                <c:pt idx="12">
                  <c:v>8338</c:v>
                </c:pt>
                <c:pt idx="13">
                  <c:v>8339</c:v>
                </c:pt>
                <c:pt idx="14">
                  <c:v>8336</c:v>
                </c:pt>
                <c:pt idx="15">
                  <c:v>8347</c:v>
                </c:pt>
                <c:pt idx="16">
                  <c:v>8337</c:v>
                </c:pt>
                <c:pt idx="17">
                  <c:v>8338</c:v>
                </c:pt>
                <c:pt idx="18">
                  <c:v>8332</c:v>
                </c:pt>
                <c:pt idx="19">
                  <c:v>8348</c:v>
                </c:pt>
              </c:numCache>
            </c:numRef>
          </c:val>
          <c:smooth val="0"/>
          <c:extLst>
            <c:ext xmlns:c16="http://schemas.microsoft.com/office/drawing/2014/chart" uri="{C3380CC4-5D6E-409C-BE32-E72D297353CC}">
              <c16:uniqueId val="{00000002-84BA-4D3C-ACDC-EA3349F531D8}"/>
            </c:ext>
          </c:extLst>
        </c:ser>
        <c:ser>
          <c:idx val="3"/>
          <c:order val="3"/>
          <c:tx>
            <c:strRef>
              <c:f>'23 Dec 16 windy'!$E$5</c:f>
              <c:strCache>
                <c:ptCount val="1"/>
                <c:pt idx="0">
                  <c:v>gas ccgt</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windy'!$E$6:$E$25</c:f>
              <c:numCache>
                <c:formatCode>General</c:formatCode>
                <c:ptCount val="20"/>
                <c:pt idx="0">
                  <c:v>7627</c:v>
                </c:pt>
                <c:pt idx="1">
                  <c:v>9475</c:v>
                </c:pt>
                <c:pt idx="2">
                  <c:v>12588</c:v>
                </c:pt>
                <c:pt idx="3">
                  <c:v>13909</c:v>
                </c:pt>
                <c:pt idx="4">
                  <c:v>14190</c:v>
                </c:pt>
                <c:pt idx="5">
                  <c:v>13834</c:v>
                </c:pt>
                <c:pt idx="6">
                  <c:v>13841</c:v>
                </c:pt>
                <c:pt idx="7">
                  <c:v>13760</c:v>
                </c:pt>
                <c:pt idx="8">
                  <c:v>13895</c:v>
                </c:pt>
                <c:pt idx="9">
                  <c:v>13918</c:v>
                </c:pt>
                <c:pt idx="10">
                  <c:v>13892</c:v>
                </c:pt>
                <c:pt idx="11">
                  <c:v>14881</c:v>
                </c:pt>
                <c:pt idx="12">
                  <c:v>15920</c:v>
                </c:pt>
                <c:pt idx="13">
                  <c:v>15645</c:v>
                </c:pt>
                <c:pt idx="14">
                  <c:v>15260</c:v>
                </c:pt>
                <c:pt idx="15">
                  <c:v>13913</c:v>
                </c:pt>
                <c:pt idx="16">
                  <c:v>12419</c:v>
                </c:pt>
                <c:pt idx="17">
                  <c:v>10069</c:v>
                </c:pt>
                <c:pt idx="18">
                  <c:v>8066</c:v>
                </c:pt>
                <c:pt idx="19">
                  <c:v>5103</c:v>
                </c:pt>
              </c:numCache>
            </c:numRef>
          </c:val>
          <c:smooth val="0"/>
          <c:extLst>
            <c:ext xmlns:c16="http://schemas.microsoft.com/office/drawing/2014/chart" uri="{C3380CC4-5D6E-409C-BE32-E72D297353CC}">
              <c16:uniqueId val="{00000003-84BA-4D3C-ACDC-EA3349F531D8}"/>
            </c:ext>
          </c:extLst>
        </c:ser>
        <c:ser>
          <c:idx val="4"/>
          <c:order val="4"/>
          <c:tx>
            <c:strRef>
              <c:f>'23 Dec 16 windy'!$F$5</c:f>
              <c:strCache>
                <c:ptCount val="1"/>
                <c:pt idx="0">
                  <c:v> wind</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windy'!$F$6:$F$25</c:f>
              <c:numCache>
                <c:formatCode>General</c:formatCode>
                <c:ptCount val="20"/>
                <c:pt idx="0">
                  <c:v>5261</c:v>
                </c:pt>
                <c:pt idx="1">
                  <c:v>5657</c:v>
                </c:pt>
                <c:pt idx="2">
                  <c:v>6021</c:v>
                </c:pt>
                <c:pt idx="3">
                  <c:v>6835</c:v>
                </c:pt>
                <c:pt idx="4">
                  <c:v>7030</c:v>
                </c:pt>
                <c:pt idx="5">
                  <c:v>7175</c:v>
                </c:pt>
                <c:pt idx="6">
                  <c:v>7142</c:v>
                </c:pt>
                <c:pt idx="7">
                  <c:v>7141</c:v>
                </c:pt>
                <c:pt idx="8">
                  <c:v>7106</c:v>
                </c:pt>
                <c:pt idx="9">
                  <c:v>7006</c:v>
                </c:pt>
                <c:pt idx="10">
                  <c:v>6987</c:v>
                </c:pt>
                <c:pt idx="11">
                  <c:v>7151</c:v>
                </c:pt>
                <c:pt idx="12">
                  <c:v>7457</c:v>
                </c:pt>
                <c:pt idx="13">
                  <c:v>7938</c:v>
                </c:pt>
                <c:pt idx="14">
                  <c:v>7828</c:v>
                </c:pt>
                <c:pt idx="15">
                  <c:v>7637</c:v>
                </c:pt>
                <c:pt idx="16">
                  <c:v>7225</c:v>
                </c:pt>
                <c:pt idx="17">
                  <c:v>6828</c:v>
                </c:pt>
                <c:pt idx="18">
                  <c:v>6234</c:v>
                </c:pt>
                <c:pt idx="19">
                  <c:v>6505</c:v>
                </c:pt>
              </c:numCache>
            </c:numRef>
          </c:val>
          <c:smooth val="0"/>
          <c:extLst>
            <c:ext xmlns:c16="http://schemas.microsoft.com/office/drawing/2014/chart" uri="{C3380CC4-5D6E-409C-BE32-E72D297353CC}">
              <c16:uniqueId val="{00000004-84BA-4D3C-ACDC-EA3349F531D8}"/>
            </c:ext>
          </c:extLst>
        </c:ser>
        <c:ser>
          <c:idx val="5"/>
          <c:order val="5"/>
          <c:tx>
            <c:strRef>
              <c:f>'23 Dec 16 windy'!$G$5</c:f>
              <c:strCache>
                <c:ptCount val="1"/>
                <c:pt idx="0">
                  <c:v> hydro</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windy'!$G$6:$G$25</c:f>
              <c:numCache>
                <c:formatCode>General</c:formatCode>
                <c:ptCount val="20"/>
                <c:pt idx="0">
                  <c:v>436</c:v>
                </c:pt>
                <c:pt idx="1">
                  <c:v>509</c:v>
                </c:pt>
                <c:pt idx="2">
                  <c:v>944</c:v>
                </c:pt>
                <c:pt idx="3">
                  <c:v>898</c:v>
                </c:pt>
                <c:pt idx="4">
                  <c:v>855</c:v>
                </c:pt>
                <c:pt idx="5">
                  <c:v>832</c:v>
                </c:pt>
                <c:pt idx="6">
                  <c:v>730</c:v>
                </c:pt>
                <c:pt idx="7">
                  <c:v>744</c:v>
                </c:pt>
                <c:pt idx="8">
                  <c:v>690</c:v>
                </c:pt>
                <c:pt idx="9">
                  <c:v>732</c:v>
                </c:pt>
                <c:pt idx="10">
                  <c:v>745</c:v>
                </c:pt>
                <c:pt idx="11">
                  <c:v>772</c:v>
                </c:pt>
                <c:pt idx="12">
                  <c:v>791</c:v>
                </c:pt>
                <c:pt idx="13">
                  <c:v>777</c:v>
                </c:pt>
                <c:pt idx="14">
                  <c:v>773</c:v>
                </c:pt>
                <c:pt idx="15">
                  <c:v>752</c:v>
                </c:pt>
                <c:pt idx="16">
                  <c:v>794</c:v>
                </c:pt>
                <c:pt idx="17">
                  <c:v>685</c:v>
                </c:pt>
                <c:pt idx="18">
                  <c:v>761</c:v>
                </c:pt>
                <c:pt idx="19">
                  <c:v>753</c:v>
                </c:pt>
              </c:numCache>
            </c:numRef>
          </c:val>
          <c:smooth val="0"/>
          <c:extLst>
            <c:ext xmlns:c16="http://schemas.microsoft.com/office/drawing/2014/chart" uri="{C3380CC4-5D6E-409C-BE32-E72D297353CC}">
              <c16:uniqueId val="{00000005-84BA-4D3C-ACDC-EA3349F531D8}"/>
            </c:ext>
          </c:extLst>
        </c:ser>
        <c:ser>
          <c:idx val="6"/>
          <c:order val="6"/>
          <c:tx>
            <c:strRef>
              <c:f>'23 Dec 16 windy'!$H$5</c:f>
              <c:strCache>
                <c:ptCount val="1"/>
                <c:pt idx="0">
                  <c:v> ocgt</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windy'!$H$6:$H$25</c:f>
              <c:numCache>
                <c:formatCode>General</c:formatCode>
                <c:ptCount val="2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numCache>
            </c:numRef>
          </c:val>
          <c:smooth val="0"/>
          <c:extLst>
            <c:ext xmlns:c16="http://schemas.microsoft.com/office/drawing/2014/chart" uri="{C3380CC4-5D6E-409C-BE32-E72D297353CC}">
              <c16:uniqueId val="{00000006-84BA-4D3C-ACDC-EA3349F531D8}"/>
            </c:ext>
          </c:extLst>
        </c:ser>
        <c:ser>
          <c:idx val="7"/>
          <c:order val="7"/>
          <c:tx>
            <c:strRef>
              <c:f>'23 Dec 16 windy'!$I$5</c:f>
              <c:strCache>
                <c:ptCount val="1"/>
                <c:pt idx="0">
                  <c:v> other</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windy'!$I$6:$I$25</c:f>
              <c:numCache>
                <c:formatCode>General</c:formatCode>
                <c:ptCount val="20"/>
                <c:pt idx="0">
                  <c:v>2120</c:v>
                </c:pt>
                <c:pt idx="1">
                  <c:v>2128</c:v>
                </c:pt>
                <c:pt idx="2">
                  <c:v>2126</c:v>
                </c:pt>
                <c:pt idx="3">
                  <c:v>2127</c:v>
                </c:pt>
                <c:pt idx="4">
                  <c:v>2133</c:v>
                </c:pt>
                <c:pt idx="5">
                  <c:v>2125</c:v>
                </c:pt>
                <c:pt idx="6">
                  <c:v>2134</c:v>
                </c:pt>
                <c:pt idx="7">
                  <c:v>2133</c:v>
                </c:pt>
                <c:pt idx="8">
                  <c:v>2129</c:v>
                </c:pt>
                <c:pt idx="9">
                  <c:v>2129</c:v>
                </c:pt>
                <c:pt idx="10">
                  <c:v>2131</c:v>
                </c:pt>
                <c:pt idx="11">
                  <c:v>2127</c:v>
                </c:pt>
                <c:pt idx="12">
                  <c:v>2130</c:v>
                </c:pt>
                <c:pt idx="13">
                  <c:v>2131</c:v>
                </c:pt>
                <c:pt idx="14">
                  <c:v>2134</c:v>
                </c:pt>
                <c:pt idx="15">
                  <c:v>2130</c:v>
                </c:pt>
                <c:pt idx="16">
                  <c:v>2131</c:v>
                </c:pt>
                <c:pt idx="17">
                  <c:v>2089</c:v>
                </c:pt>
                <c:pt idx="18">
                  <c:v>2104</c:v>
                </c:pt>
                <c:pt idx="19">
                  <c:v>2127</c:v>
                </c:pt>
              </c:numCache>
            </c:numRef>
          </c:val>
          <c:smooth val="0"/>
          <c:extLst>
            <c:ext xmlns:c16="http://schemas.microsoft.com/office/drawing/2014/chart" uri="{C3380CC4-5D6E-409C-BE32-E72D297353CC}">
              <c16:uniqueId val="{00000007-84BA-4D3C-ACDC-EA3349F531D8}"/>
            </c:ext>
          </c:extLst>
        </c:ser>
        <c:ser>
          <c:idx val="8"/>
          <c:order val="8"/>
          <c:tx>
            <c:strRef>
              <c:f>'23 Dec 16 windy'!$J$5</c:f>
              <c:strCache>
                <c:ptCount val="1"/>
                <c:pt idx="0">
                  <c:v> solar</c:v>
                </c:pt>
              </c:strCache>
            </c:strRef>
          </c:tx>
          <c:marker>
            <c:symbol val="none"/>
          </c:marker>
          <c:cat>
            <c:numRef>
              <c:f>'23 Dec 16 windy'!$A$6:$A$25</c:f>
              <c:numCache>
                <c:formatCode>0.00</c:formatCode>
                <c:ptCount val="20"/>
                <c:pt idx="0">
                  <c:v>5</c:v>
                </c:pt>
                <c:pt idx="1">
                  <c:v>6</c:v>
                </c:pt>
                <c:pt idx="2">
                  <c:v>7</c:v>
                </c:pt>
                <c:pt idx="3">
                  <c:v>8</c:v>
                </c:pt>
                <c:pt idx="4">
                  <c:v>9</c:v>
                </c:pt>
                <c:pt idx="5">
                  <c:v>10</c:v>
                </c:pt>
                <c:pt idx="6">
                  <c:v>11</c:v>
                </c:pt>
                <c:pt idx="7">
                  <c:v>13</c:v>
                </c:pt>
                <c:pt idx="8">
                  <c:v>13</c:v>
                </c:pt>
                <c:pt idx="9">
                  <c:v>14</c:v>
                </c:pt>
                <c:pt idx="10">
                  <c:v>15</c:v>
                </c:pt>
                <c:pt idx="11">
                  <c:v>16</c:v>
                </c:pt>
                <c:pt idx="12">
                  <c:v>17</c:v>
                </c:pt>
                <c:pt idx="13">
                  <c:v>18</c:v>
                </c:pt>
                <c:pt idx="14">
                  <c:v>19</c:v>
                </c:pt>
                <c:pt idx="15">
                  <c:v>20</c:v>
                </c:pt>
                <c:pt idx="16">
                  <c:v>21</c:v>
                </c:pt>
                <c:pt idx="17">
                  <c:v>22</c:v>
                </c:pt>
                <c:pt idx="18">
                  <c:v>23</c:v>
                </c:pt>
                <c:pt idx="19">
                  <c:v>24</c:v>
                </c:pt>
              </c:numCache>
            </c:numRef>
          </c:cat>
          <c:val>
            <c:numRef>
              <c:f>'23 Dec 16 windy'!$J$6:$J$25</c:f>
              <c:numCache>
                <c:formatCode>General</c:formatCode>
                <c:ptCount val="20"/>
                <c:pt idx="0">
                  <c:v>0</c:v>
                </c:pt>
                <c:pt idx="1">
                  <c:v>0</c:v>
                </c:pt>
                <c:pt idx="2">
                  <c:v>0</c:v>
                </c:pt>
                <c:pt idx="3">
                  <c:v>31</c:v>
                </c:pt>
                <c:pt idx="4">
                  <c:v>250</c:v>
                </c:pt>
                <c:pt idx="5">
                  <c:v>474</c:v>
                </c:pt>
                <c:pt idx="6">
                  <c:v>624</c:v>
                </c:pt>
                <c:pt idx="7">
                  <c:v>613</c:v>
                </c:pt>
                <c:pt idx="8">
                  <c:v>0</c:v>
                </c:pt>
                <c:pt idx="9">
                  <c:v>0</c:v>
                </c:pt>
                <c:pt idx="10">
                  <c:v>248</c:v>
                </c:pt>
                <c:pt idx="11">
                  <c:v>64.300003000000004</c:v>
                </c:pt>
                <c:pt idx="12">
                  <c:v>0</c:v>
                </c:pt>
                <c:pt idx="13">
                  <c:v>0</c:v>
                </c:pt>
                <c:pt idx="14">
                  <c:v>0</c:v>
                </c:pt>
                <c:pt idx="15">
                  <c:v>0</c:v>
                </c:pt>
                <c:pt idx="16">
                  <c:v>0</c:v>
                </c:pt>
                <c:pt idx="17">
                  <c:v>0</c:v>
                </c:pt>
                <c:pt idx="18">
                  <c:v>0</c:v>
                </c:pt>
                <c:pt idx="19">
                  <c:v>0</c:v>
                </c:pt>
              </c:numCache>
            </c:numRef>
          </c:val>
          <c:smooth val="0"/>
          <c:extLst>
            <c:ext xmlns:c16="http://schemas.microsoft.com/office/drawing/2014/chart" uri="{C3380CC4-5D6E-409C-BE32-E72D297353CC}">
              <c16:uniqueId val="{00000008-84BA-4D3C-ACDC-EA3349F531D8}"/>
            </c:ext>
          </c:extLst>
        </c:ser>
        <c:dLbls>
          <c:showLegendKey val="0"/>
          <c:showVal val="0"/>
          <c:showCatName val="0"/>
          <c:showSerName val="0"/>
          <c:showPercent val="0"/>
          <c:showBubbleSize val="0"/>
        </c:dLbls>
        <c:smooth val="0"/>
        <c:axId val="96913280"/>
        <c:axId val="96914816"/>
      </c:lineChart>
      <c:catAx>
        <c:axId val="96913280"/>
        <c:scaling>
          <c:orientation val="minMax"/>
        </c:scaling>
        <c:delete val="0"/>
        <c:axPos val="b"/>
        <c:numFmt formatCode="0.00" sourceLinked="1"/>
        <c:majorTickMark val="none"/>
        <c:minorTickMark val="none"/>
        <c:tickLblPos val="nextTo"/>
        <c:crossAx val="96914816"/>
        <c:crosses val="autoZero"/>
        <c:auto val="1"/>
        <c:lblAlgn val="ctr"/>
        <c:lblOffset val="100"/>
        <c:noMultiLvlLbl val="0"/>
      </c:catAx>
      <c:valAx>
        <c:axId val="96914816"/>
        <c:scaling>
          <c:orientation val="minMax"/>
        </c:scaling>
        <c:delete val="0"/>
        <c:axPos val="l"/>
        <c:majorGridlines/>
        <c:title>
          <c:tx>
            <c:rich>
              <a:bodyPr/>
              <a:lstStyle/>
              <a:p>
                <a:pPr>
                  <a:defRPr sz="1200" baseline="0">
                    <a:latin typeface="Arial" pitchFamily="34" charset="0"/>
                  </a:defRPr>
                </a:pPr>
                <a:r>
                  <a:rPr lang="en-US" sz="1200" baseline="0">
                    <a:latin typeface="Arial" pitchFamily="34" charset="0"/>
                  </a:rPr>
                  <a:t>MW</a:t>
                </a:r>
              </a:p>
            </c:rich>
          </c:tx>
          <c:overlay val="0"/>
        </c:title>
        <c:numFmt formatCode="General" sourceLinked="1"/>
        <c:majorTickMark val="none"/>
        <c:minorTickMark val="none"/>
        <c:tickLblPos val="nextTo"/>
        <c:crossAx val="96913280"/>
        <c:crosses val="autoZero"/>
        <c:crossBetween val="between"/>
      </c:valAx>
    </c:plotArea>
    <c:legend>
      <c:legendPos val="r"/>
      <c:overlay val="0"/>
      <c:txPr>
        <a:bodyPr/>
        <a:lstStyle/>
        <a:p>
          <a:pPr>
            <a:defRPr sz="1200" baseline="0">
              <a:latin typeface="Arial" pitchFamily="34" charset="0"/>
            </a:defRPr>
          </a:pPr>
          <a:endParaRPr lang="en-US"/>
        </a:p>
      </c:txPr>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UK Demand</a:t>
            </a:r>
            <a:r>
              <a:rPr lang="en-GB" baseline="0"/>
              <a:t> &amp; Supply 28 12 16 Still Day</a:t>
            </a:r>
            <a:endParaRPr lang="en-GB"/>
          </a:p>
        </c:rich>
      </c:tx>
      <c:overlay val="0"/>
    </c:title>
    <c:autoTitleDeleted val="0"/>
    <c:plotArea>
      <c:layout/>
      <c:lineChart>
        <c:grouping val="standard"/>
        <c:varyColors val="0"/>
        <c:ser>
          <c:idx val="0"/>
          <c:order val="0"/>
          <c:tx>
            <c:strRef>
              <c:f>'C:\Users\Vincent\Personal\Energy in UK\Fracking\[grid watch Dec 2016.xlsx]gridwatch'!$B$1</c:f>
              <c:strCache>
                <c:ptCount val="1"/>
                <c:pt idx="0">
                  <c:v> demand</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2016.xlsx]gridwatch'!$B$2:$B$19</c:f>
              <c:numCache>
                <c:formatCode>General</c:formatCode>
                <c:ptCount val="18"/>
                <c:pt idx="0">
                  <c:v>28622</c:v>
                </c:pt>
                <c:pt idx="1">
                  <c:v>31322</c:v>
                </c:pt>
                <c:pt idx="2">
                  <c:v>34141</c:v>
                </c:pt>
                <c:pt idx="3">
                  <c:v>37230</c:v>
                </c:pt>
                <c:pt idx="4">
                  <c:v>38159</c:v>
                </c:pt>
                <c:pt idx="5">
                  <c:v>37818</c:v>
                </c:pt>
                <c:pt idx="6">
                  <c:v>37679</c:v>
                </c:pt>
                <c:pt idx="7">
                  <c:v>37563</c:v>
                </c:pt>
                <c:pt idx="8">
                  <c:v>37743</c:v>
                </c:pt>
                <c:pt idx="9">
                  <c:v>38661</c:v>
                </c:pt>
                <c:pt idx="10">
                  <c:v>40744</c:v>
                </c:pt>
                <c:pt idx="11">
                  <c:v>44966</c:v>
                </c:pt>
                <c:pt idx="12">
                  <c:v>44984</c:v>
                </c:pt>
                <c:pt idx="13">
                  <c:v>43139</c:v>
                </c:pt>
                <c:pt idx="14">
                  <c:v>40997</c:v>
                </c:pt>
                <c:pt idx="15">
                  <c:v>38480</c:v>
                </c:pt>
                <c:pt idx="16">
                  <c:v>35180</c:v>
                </c:pt>
                <c:pt idx="17">
                  <c:v>31236</c:v>
                </c:pt>
              </c:numCache>
            </c:numRef>
          </c:val>
          <c:smooth val="0"/>
          <c:extLst>
            <c:ext xmlns:c16="http://schemas.microsoft.com/office/drawing/2014/chart" uri="{C3380CC4-5D6E-409C-BE32-E72D297353CC}">
              <c16:uniqueId val="{00000000-86E6-4D0F-AF43-A75337188F05}"/>
            </c:ext>
          </c:extLst>
        </c:ser>
        <c:ser>
          <c:idx val="1"/>
          <c:order val="1"/>
          <c:tx>
            <c:strRef>
              <c:f>'C:\Users\Vincent\Personal\Energy in UK\Fracking\[grid watch Dec 2016.xlsx]gridwatch'!$C$1</c:f>
              <c:strCache>
                <c:ptCount val="1"/>
                <c:pt idx="0">
                  <c:v> coal</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2016.xlsx]gridwatch'!$C$2:$C$19</c:f>
              <c:numCache>
                <c:formatCode>General</c:formatCode>
                <c:ptCount val="18"/>
                <c:pt idx="0">
                  <c:v>2573</c:v>
                </c:pt>
                <c:pt idx="1">
                  <c:v>2800</c:v>
                </c:pt>
                <c:pt idx="2">
                  <c:v>2939</c:v>
                </c:pt>
                <c:pt idx="3">
                  <c:v>3133</c:v>
                </c:pt>
                <c:pt idx="4">
                  <c:v>3473</c:v>
                </c:pt>
                <c:pt idx="5">
                  <c:v>3669</c:v>
                </c:pt>
                <c:pt idx="6">
                  <c:v>3625</c:v>
                </c:pt>
                <c:pt idx="7">
                  <c:v>3793</c:v>
                </c:pt>
                <c:pt idx="8">
                  <c:v>4231</c:v>
                </c:pt>
                <c:pt idx="9">
                  <c:v>4505</c:v>
                </c:pt>
                <c:pt idx="10">
                  <c:v>5827</c:v>
                </c:pt>
                <c:pt idx="11">
                  <c:v>6644</c:v>
                </c:pt>
                <c:pt idx="12">
                  <c:v>6641</c:v>
                </c:pt>
                <c:pt idx="13">
                  <c:v>6651</c:v>
                </c:pt>
                <c:pt idx="14">
                  <c:v>5780</c:v>
                </c:pt>
                <c:pt idx="15">
                  <c:v>4022</c:v>
                </c:pt>
                <c:pt idx="16">
                  <c:v>2986</c:v>
                </c:pt>
                <c:pt idx="17">
                  <c:v>2919</c:v>
                </c:pt>
              </c:numCache>
            </c:numRef>
          </c:val>
          <c:smooth val="0"/>
          <c:extLst>
            <c:ext xmlns:c16="http://schemas.microsoft.com/office/drawing/2014/chart" uri="{C3380CC4-5D6E-409C-BE32-E72D297353CC}">
              <c16:uniqueId val="{00000001-86E6-4D0F-AF43-A75337188F05}"/>
            </c:ext>
          </c:extLst>
        </c:ser>
        <c:ser>
          <c:idx val="2"/>
          <c:order val="2"/>
          <c:tx>
            <c:strRef>
              <c:f>'C:\Users\Vincent\Personal\Energy in UK\Fracking\[grid watch Dec 2016.xlsx]gridwatch'!$D$1</c:f>
              <c:strCache>
                <c:ptCount val="1"/>
                <c:pt idx="0">
                  <c:v> nuclear</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2016.xlsx]gridwatch'!$D$2:$D$19</c:f>
              <c:numCache>
                <c:formatCode>General</c:formatCode>
                <c:ptCount val="18"/>
                <c:pt idx="0">
                  <c:v>8202</c:v>
                </c:pt>
                <c:pt idx="1">
                  <c:v>8200</c:v>
                </c:pt>
                <c:pt idx="2">
                  <c:v>8193</c:v>
                </c:pt>
                <c:pt idx="3">
                  <c:v>8190</c:v>
                </c:pt>
                <c:pt idx="4">
                  <c:v>8118</c:v>
                </c:pt>
                <c:pt idx="5">
                  <c:v>8071</c:v>
                </c:pt>
                <c:pt idx="6">
                  <c:v>7957</c:v>
                </c:pt>
                <c:pt idx="7">
                  <c:v>7964</c:v>
                </c:pt>
                <c:pt idx="8">
                  <c:v>7955</c:v>
                </c:pt>
                <c:pt idx="9">
                  <c:v>7924</c:v>
                </c:pt>
                <c:pt idx="10">
                  <c:v>7974</c:v>
                </c:pt>
                <c:pt idx="11">
                  <c:v>7975</c:v>
                </c:pt>
                <c:pt idx="12">
                  <c:v>7977</c:v>
                </c:pt>
                <c:pt idx="13">
                  <c:v>7964</c:v>
                </c:pt>
                <c:pt idx="14">
                  <c:v>7967</c:v>
                </c:pt>
                <c:pt idx="15">
                  <c:v>7914</c:v>
                </c:pt>
                <c:pt idx="16">
                  <c:v>7743</c:v>
                </c:pt>
                <c:pt idx="17">
                  <c:v>7730</c:v>
                </c:pt>
              </c:numCache>
            </c:numRef>
          </c:val>
          <c:smooth val="0"/>
          <c:extLst>
            <c:ext xmlns:c16="http://schemas.microsoft.com/office/drawing/2014/chart" uri="{C3380CC4-5D6E-409C-BE32-E72D297353CC}">
              <c16:uniqueId val="{00000002-86E6-4D0F-AF43-A75337188F05}"/>
            </c:ext>
          </c:extLst>
        </c:ser>
        <c:ser>
          <c:idx val="3"/>
          <c:order val="3"/>
          <c:tx>
            <c:strRef>
              <c:f>'C:\Users\Vincent\Personal\Energy in UK\Fracking\[grid watch Dec 2016.xlsx]gridwatch'!$E$1</c:f>
              <c:strCache>
                <c:ptCount val="1"/>
                <c:pt idx="0">
                  <c:v> gas ccgt</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2016.xlsx]gridwatch'!$E$2:$E$19</c:f>
              <c:numCache>
                <c:formatCode>General</c:formatCode>
                <c:ptCount val="18"/>
                <c:pt idx="0">
                  <c:v>11450</c:v>
                </c:pt>
                <c:pt idx="1">
                  <c:v>13692</c:v>
                </c:pt>
                <c:pt idx="2">
                  <c:v>16371</c:v>
                </c:pt>
                <c:pt idx="3">
                  <c:v>18891</c:v>
                </c:pt>
                <c:pt idx="4">
                  <c:v>18573</c:v>
                </c:pt>
                <c:pt idx="5">
                  <c:v>18359</c:v>
                </c:pt>
                <c:pt idx="6">
                  <c:v>18455</c:v>
                </c:pt>
                <c:pt idx="7">
                  <c:v>18306</c:v>
                </c:pt>
                <c:pt idx="8">
                  <c:v>18326</c:v>
                </c:pt>
                <c:pt idx="9">
                  <c:v>19321</c:v>
                </c:pt>
                <c:pt idx="10">
                  <c:v>19432</c:v>
                </c:pt>
                <c:pt idx="11">
                  <c:v>21233</c:v>
                </c:pt>
                <c:pt idx="12">
                  <c:v>21121</c:v>
                </c:pt>
                <c:pt idx="13">
                  <c:v>19973</c:v>
                </c:pt>
                <c:pt idx="14">
                  <c:v>18923</c:v>
                </c:pt>
                <c:pt idx="15">
                  <c:v>18535</c:v>
                </c:pt>
                <c:pt idx="16">
                  <c:v>17272</c:v>
                </c:pt>
                <c:pt idx="17">
                  <c:v>13341</c:v>
                </c:pt>
              </c:numCache>
            </c:numRef>
          </c:val>
          <c:smooth val="0"/>
          <c:extLst>
            <c:ext xmlns:c16="http://schemas.microsoft.com/office/drawing/2014/chart" uri="{C3380CC4-5D6E-409C-BE32-E72D297353CC}">
              <c16:uniqueId val="{00000003-86E6-4D0F-AF43-A75337188F05}"/>
            </c:ext>
          </c:extLst>
        </c:ser>
        <c:ser>
          <c:idx val="4"/>
          <c:order val="4"/>
          <c:tx>
            <c:strRef>
              <c:f>'C:\Users\Vincent\Personal\Energy in UK\Fracking\[grid watch Dec 2016.xlsx]gridwatch'!$F$1</c:f>
              <c:strCache>
                <c:ptCount val="1"/>
                <c:pt idx="0">
                  <c:v> wind</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2016.xlsx]gridwatch'!$F$2:$F$19</c:f>
              <c:numCache>
                <c:formatCode>General</c:formatCode>
                <c:ptCount val="18"/>
                <c:pt idx="0">
                  <c:v>2213</c:v>
                </c:pt>
                <c:pt idx="1">
                  <c:v>2264</c:v>
                </c:pt>
                <c:pt idx="2">
                  <c:v>2409</c:v>
                </c:pt>
                <c:pt idx="3">
                  <c:v>2229</c:v>
                </c:pt>
                <c:pt idx="4">
                  <c:v>2362</c:v>
                </c:pt>
                <c:pt idx="5">
                  <c:v>2386</c:v>
                </c:pt>
                <c:pt idx="6">
                  <c:v>2311</c:v>
                </c:pt>
                <c:pt idx="7">
                  <c:v>2229</c:v>
                </c:pt>
                <c:pt idx="8">
                  <c:v>2104</c:v>
                </c:pt>
                <c:pt idx="9">
                  <c:v>1924</c:v>
                </c:pt>
                <c:pt idx="10">
                  <c:v>2084</c:v>
                </c:pt>
                <c:pt idx="11">
                  <c:v>2098</c:v>
                </c:pt>
                <c:pt idx="12">
                  <c:v>2336</c:v>
                </c:pt>
                <c:pt idx="13">
                  <c:v>2562</c:v>
                </c:pt>
                <c:pt idx="14">
                  <c:v>2686</c:v>
                </c:pt>
                <c:pt idx="15">
                  <c:v>2738</c:v>
                </c:pt>
                <c:pt idx="16">
                  <c:v>2841</c:v>
                </c:pt>
                <c:pt idx="17">
                  <c:v>3044</c:v>
                </c:pt>
              </c:numCache>
            </c:numRef>
          </c:val>
          <c:smooth val="0"/>
          <c:extLst>
            <c:ext xmlns:c16="http://schemas.microsoft.com/office/drawing/2014/chart" uri="{C3380CC4-5D6E-409C-BE32-E72D297353CC}">
              <c16:uniqueId val="{00000004-86E6-4D0F-AF43-A75337188F05}"/>
            </c:ext>
          </c:extLst>
        </c:ser>
        <c:ser>
          <c:idx val="5"/>
          <c:order val="5"/>
          <c:tx>
            <c:strRef>
              <c:f>'C:\Users\Vincent\Personal\Energy in UK\Fracking\[grid watch Dec 2016.xlsx]gridwatch'!$G$1</c:f>
              <c:strCache>
                <c:ptCount val="1"/>
                <c:pt idx="0">
                  <c:v> hydro</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2016.xlsx]gridwatch'!$G$2:$G$19</c:f>
              <c:numCache>
                <c:formatCode>General</c:formatCode>
                <c:ptCount val="18"/>
                <c:pt idx="0">
                  <c:v>768</c:v>
                </c:pt>
                <c:pt idx="1">
                  <c:v>945</c:v>
                </c:pt>
                <c:pt idx="2">
                  <c:v>952</c:v>
                </c:pt>
                <c:pt idx="3">
                  <c:v>1198</c:v>
                </c:pt>
                <c:pt idx="4">
                  <c:v>1151</c:v>
                </c:pt>
                <c:pt idx="5">
                  <c:v>996</c:v>
                </c:pt>
                <c:pt idx="6">
                  <c:v>944</c:v>
                </c:pt>
                <c:pt idx="7">
                  <c:v>853</c:v>
                </c:pt>
                <c:pt idx="8">
                  <c:v>845</c:v>
                </c:pt>
                <c:pt idx="9">
                  <c:v>1104</c:v>
                </c:pt>
                <c:pt idx="10">
                  <c:v>1197</c:v>
                </c:pt>
                <c:pt idx="11">
                  <c:v>1331</c:v>
                </c:pt>
                <c:pt idx="12">
                  <c:v>1334</c:v>
                </c:pt>
                <c:pt idx="13">
                  <c:v>1273</c:v>
                </c:pt>
                <c:pt idx="14">
                  <c:v>1265</c:v>
                </c:pt>
                <c:pt idx="15">
                  <c:v>918</c:v>
                </c:pt>
                <c:pt idx="16">
                  <c:v>909</c:v>
                </c:pt>
                <c:pt idx="17">
                  <c:v>747</c:v>
                </c:pt>
              </c:numCache>
            </c:numRef>
          </c:val>
          <c:smooth val="0"/>
          <c:extLst>
            <c:ext xmlns:c16="http://schemas.microsoft.com/office/drawing/2014/chart" uri="{C3380CC4-5D6E-409C-BE32-E72D297353CC}">
              <c16:uniqueId val="{00000005-86E6-4D0F-AF43-A75337188F05}"/>
            </c:ext>
          </c:extLst>
        </c:ser>
        <c:ser>
          <c:idx val="6"/>
          <c:order val="6"/>
          <c:tx>
            <c:strRef>
              <c:f>'C:\Users\Vincent\Personal\Energy in UK\Fracking\[grid watch Dec 2016.xlsx]gridwatch'!$H$1</c:f>
              <c:strCache>
                <c:ptCount val="1"/>
                <c:pt idx="0">
                  <c:v> ocgt</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2016.xlsx]gridwatch'!$H$2:$H$19</c:f>
              <c:numCache>
                <c:formatCode>General</c:formatCode>
                <c:ptCount val="18"/>
                <c:pt idx="0">
                  <c:v>0</c:v>
                </c:pt>
                <c:pt idx="1">
                  <c:v>0</c:v>
                </c:pt>
                <c:pt idx="2">
                  <c:v>0</c:v>
                </c:pt>
                <c:pt idx="3">
                  <c:v>0</c:v>
                </c:pt>
                <c:pt idx="4">
                  <c:v>0</c:v>
                </c:pt>
                <c:pt idx="5">
                  <c:v>0</c:v>
                </c:pt>
                <c:pt idx="6">
                  <c:v>16</c:v>
                </c:pt>
                <c:pt idx="7">
                  <c:v>0</c:v>
                </c:pt>
                <c:pt idx="8">
                  <c:v>0</c:v>
                </c:pt>
                <c:pt idx="9">
                  <c:v>0</c:v>
                </c:pt>
                <c:pt idx="10">
                  <c:v>0</c:v>
                </c:pt>
                <c:pt idx="11">
                  <c:v>0</c:v>
                </c:pt>
                <c:pt idx="12">
                  <c:v>0</c:v>
                </c:pt>
                <c:pt idx="13">
                  <c:v>0</c:v>
                </c:pt>
                <c:pt idx="14">
                  <c:v>0</c:v>
                </c:pt>
                <c:pt idx="15">
                  <c:v>0</c:v>
                </c:pt>
                <c:pt idx="16">
                  <c:v>0</c:v>
                </c:pt>
                <c:pt idx="17">
                  <c:v>0</c:v>
                </c:pt>
              </c:numCache>
            </c:numRef>
          </c:val>
          <c:smooth val="0"/>
          <c:extLst>
            <c:ext xmlns:c16="http://schemas.microsoft.com/office/drawing/2014/chart" uri="{C3380CC4-5D6E-409C-BE32-E72D297353CC}">
              <c16:uniqueId val="{00000006-86E6-4D0F-AF43-A75337188F05}"/>
            </c:ext>
          </c:extLst>
        </c:ser>
        <c:ser>
          <c:idx val="7"/>
          <c:order val="7"/>
          <c:tx>
            <c:strRef>
              <c:f>'C:\Users\Vincent\Personal\Energy in UK\Fracking\[grid watch Dec 2016.xlsx]gridwatch'!$I$1</c:f>
              <c:strCache>
                <c:ptCount val="1"/>
                <c:pt idx="0">
                  <c:v> other</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2016.xlsx]gridwatch'!$I$2:$I$19</c:f>
              <c:numCache>
                <c:formatCode>General</c:formatCode>
                <c:ptCount val="18"/>
                <c:pt idx="0">
                  <c:v>2110</c:v>
                </c:pt>
                <c:pt idx="1">
                  <c:v>2109</c:v>
                </c:pt>
                <c:pt idx="2">
                  <c:v>2109</c:v>
                </c:pt>
                <c:pt idx="3">
                  <c:v>2085</c:v>
                </c:pt>
                <c:pt idx="4">
                  <c:v>2102</c:v>
                </c:pt>
                <c:pt idx="5">
                  <c:v>2107</c:v>
                </c:pt>
                <c:pt idx="6">
                  <c:v>2112</c:v>
                </c:pt>
                <c:pt idx="7">
                  <c:v>2136</c:v>
                </c:pt>
                <c:pt idx="8">
                  <c:v>2127</c:v>
                </c:pt>
                <c:pt idx="9">
                  <c:v>2137</c:v>
                </c:pt>
                <c:pt idx="10">
                  <c:v>2138</c:v>
                </c:pt>
                <c:pt idx="11">
                  <c:v>2140</c:v>
                </c:pt>
                <c:pt idx="12">
                  <c:v>2137</c:v>
                </c:pt>
                <c:pt idx="13">
                  <c:v>2088</c:v>
                </c:pt>
                <c:pt idx="14">
                  <c:v>2072</c:v>
                </c:pt>
                <c:pt idx="15">
                  <c:v>2070</c:v>
                </c:pt>
                <c:pt idx="16">
                  <c:v>2139</c:v>
                </c:pt>
                <c:pt idx="17">
                  <c:v>2137</c:v>
                </c:pt>
              </c:numCache>
            </c:numRef>
          </c:val>
          <c:smooth val="0"/>
          <c:extLst>
            <c:ext xmlns:c16="http://schemas.microsoft.com/office/drawing/2014/chart" uri="{C3380CC4-5D6E-409C-BE32-E72D297353CC}">
              <c16:uniqueId val="{00000007-86E6-4D0F-AF43-A75337188F05}"/>
            </c:ext>
          </c:extLst>
        </c:ser>
        <c:ser>
          <c:idx val="8"/>
          <c:order val="8"/>
          <c:tx>
            <c:strRef>
              <c:f>'C:\Users\Vincent\Personal\Energy in UK\Fracking\[grid watch Dec 2016.xlsx]gridwatch'!$J$1</c:f>
              <c:strCache>
                <c:ptCount val="1"/>
                <c:pt idx="0">
                  <c:v> solar</c:v>
                </c:pt>
              </c:strCache>
            </c:strRef>
          </c:tx>
          <c:marker>
            <c:symbol val="none"/>
          </c:marker>
          <c:cat>
            <c:numRef>
              <c:f>'C:\Users\Vincent\Personal\Energy in UK\Fracking\[grid watch Dec 2016.xlsx]gridwatch'!$A$2:$A$19</c:f>
              <c:numCache>
                <c:formatCode>General</c:formatCode>
                <c:ptCount val="18"/>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numCache>
            </c:numRef>
          </c:cat>
          <c:val>
            <c:numRef>
              <c:f>'C:\Users\Vincent\Personal\Energy in UK\Fracking\[grid watch Dec 2016.xlsx]gridwatch'!$J$2:$J$19</c:f>
              <c:numCache>
                <c:formatCode>General</c:formatCode>
                <c:ptCount val="18"/>
                <c:pt idx="0">
                  <c:v>0</c:v>
                </c:pt>
                <c:pt idx="1">
                  <c:v>0</c:v>
                </c:pt>
                <c:pt idx="2">
                  <c:v>0</c:v>
                </c:pt>
                <c:pt idx="3">
                  <c:v>42.599998000000063</c:v>
                </c:pt>
                <c:pt idx="4">
                  <c:v>786</c:v>
                </c:pt>
                <c:pt idx="5">
                  <c:v>2090</c:v>
                </c:pt>
                <c:pt idx="6">
                  <c:v>2980</c:v>
                </c:pt>
                <c:pt idx="7">
                  <c:v>3360</c:v>
                </c:pt>
                <c:pt idx="8">
                  <c:v>2920</c:v>
                </c:pt>
                <c:pt idx="9">
                  <c:v>2030</c:v>
                </c:pt>
                <c:pt idx="10">
                  <c:v>664</c:v>
                </c:pt>
                <c:pt idx="11">
                  <c:v>18.399999999999999</c:v>
                </c:pt>
                <c:pt idx="12">
                  <c:v>0</c:v>
                </c:pt>
                <c:pt idx="13">
                  <c:v>0</c:v>
                </c:pt>
                <c:pt idx="14">
                  <c:v>0</c:v>
                </c:pt>
                <c:pt idx="15">
                  <c:v>0</c:v>
                </c:pt>
                <c:pt idx="16">
                  <c:v>0</c:v>
                </c:pt>
                <c:pt idx="17">
                  <c:v>0</c:v>
                </c:pt>
              </c:numCache>
            </c:numRef>
          </c:val>
          <c:smooth val="0"/>
          <c:extLst>
            <c:ext xmlns:c16="http://schemas.microsoft.com/office/drawing/2014/chart" uri="{C3380CC4-5D6E-409C-BE32-E72D297353CC}">
              <c16:uniqueId val="{00000008-86E6-4D0F-AF43-A75337188F05}"/>
            </c:ext>
          </c:extLst>
        </c:ser>
        <c:dLbls>
          <c:showLegendKey val="0"/>
          <c:showVal val="0"/>
          <c:showCatName val="0"/>
          <c:showSerName val="0"/>
          <c:showPercent val="0"/>
          <c:showBubbleSize val="0"/>
        </c:dLbls>
        <c:smooth val="0"/>
        <c:axId val="97076736"/>
        <c:axId val="97078272"/>
      </c:lineChart>
      <c:catAx>
        <c:axId val="97076736"/>
        <c:scaling>
          <c:orientation val="minMax"/>
        </c:scaling>
        <c:delete val="0"/>
        <c:axPos val="b"/>
        <c:numFmt formatCode="General" sourceLinked="1"/>
        <c:majorTickMark val="none"/>
        <c:minorTickMark val="none"/>
        <c:tickLblPos val="nextTo"/>
        <c:crossAx val="97078272"/>
        <c:crosses val="autoZero"/>
        <c:auto val="1"/>
        <c:lblAlgn val="ctr"/>
        <c:lblOffset val="100"/>
        <c:noMultiLvlLbl val="0"/>
      </c:catAx>
      <c:valAx>
        <c:axId val="97078272"/>
        <c:scaling>
          <c:orientation val="minMax"/>
        </c:scaling>
        <c:delete val="0"/>
        <c:axPos val="l"/>
        <c:majorGridlines/>
        <c:title>
          <c:tx>
            <c:rich>
              <a:bodyPr/>
              <a:lstStyle/>
              <a:p>
                <a:pPr>
                  <a:defRPr sz="1200" baseline="0">
                    <a:latin typeface="Arial" pitchFamily="34" charset="0"/>
                  </a:defRPr>
                </a:pPr>
                <a:r>
                  <a:rPr lang="en-US" sz="1200" baseline="0">
                    <a:latin typeface="Arial" pitchFamily="34" charset="0"/>
                  </a:rPr>
                  <a:t>MW</a:t>
                </a:r>
              </a:p>
            </c:rich>
          </c:tx>
          <c:overlay val="0"/>
        </c:title>
        <c:numFmt formatCode="General" sourceLinked="1"/>
        <c:majorTickMark val="none"/>
        <c:minorTickMark val="none"/>
        <c:tickLblPos val="nextTo"/>
        <c:crossAx val="97076736"/>
        <c:crosses val="autoZero"/>
        <c:crossBetween val="between"/>
      </c:valAx>
    </c:plotArea>
    <c:legend>
      <c:legendPos val="r"/>
      <c:overlay val="0"/>
      <c:txPr>
        <a:bodyPr/>
        <a:lstStyle/>
        <a:p>
          <a:pPr>
            <a:defRPr sz="1200" baseline="0">
              <a:latin typeface="Arial" pitchFamily="34" charset="0"/>
            </a:defRPr>
          </a:pPr>
          <a:endParaRPr lang="en-US"/>
        </a:p>
      </c:txPr>
    </c:legend>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drawing1.xml><?xml version="1.0" encoding="utf-8"?>
<c:userShapes xmlns:c="http://schemas.openxmlformats.org/drawingml/2006/chart">
  <cdr:relSizeAnchor xmlns:cdr="http://schemas.openxmlformats.org/drawingml/2006/chartDrawing">
    <cdr:from>
      <cdr:x>0.62286</cdr:x>
      <cdr:y>0.48</cdr:y>
    </cdr:from>
    <cdr:to>
      <cdr:x>0.875</cdr:x>
      <cdr:y>0.62063</cdr:y>
    </cdr:to>
    <cdr:sp macro="" textlink="">
      <cdr:nvSpPr>
        <cdr:cNvPr id="3" name="Straight Arrow Connector 2"/>
        <cdr:cNvSpPr/>
      </cdr:nvSpPr>
      <cdr:spPr>
        <a:xfrm xmlns:a="http://schemas.openxmlformats.org/drawingml/2006/main" flipH="1">
          <a:off x="5023300" y="2592288"/>
          <a:ext cx="2033483" cy="75948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0.75107</cdr:x>
      <cdr:y>0.53333</cdr:y>
    </cdr:from>
    <cdr:to>
      <cdr:x>0.86607</cdr:x>
      <cdr:y>0.78137</cdr:y>
    </cdr:to>
    <cdr:sp macro="" textlink="">
      <cdr:nvSpPr>
        <cdr:cNvPr id="5" name="Straight Arrow Connector 4"/>
        <cdr:cNvSpPr/>
      </cdr:nvSpPr>
      <cdr:spPr>
        <a:xfrm xmlns:a="http://schemas.openxmlformats.org/drawingml/2006/main" flipH="1">
          <a:off x="6057300" y="2880320"/>
          <a:ext cx="927475" cy="133954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0.70406</cdr:x>
      <cdr:y>0.48453</cdr:y>
    </cdr:from>
    <cdr:to>
      <cdr:x>0.87826</cdr:x>
      <cdr:y>0.62924</cdr:y>
    </cdr:to>
    <cdr:sp macro="" textlink="">
      <cdr:nvSpPr>
        <cdr:cNvPr id="3" name="Straight Arrow Connector 2"/>
        <cdr:cNvSpPr/>
      </cdr:nvSpPr>
      <cdr:spPr>
        <a:xfrm xmlns:a="http://schemas.openxmlformats.org/drawingml/2006/main" flipH="1">
          <a:off x="5830264" y="2301300"/>
          <a:ext cx="1442543" cy="687321"/>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0.72115</cdr:x>
      <cdr:y>0.54517</cdr:y>
    </cdr:from>
    <cdr:to>
      <cdr:x>0.88696</cdr:x>
      <cdr:y>0.88472</cdr:y>
    </cdr:to>
    <cdr:sp macro="" textlink="">
      <cdr:nvSpPr>
        <cdr:cNvPr id="5" name="Straight Arrow Connector 4"/>
        <cdr:cNvSpPr/>
      </cdr:nvSpPr>
      <cdr:spPr>
        <a:xfrm xmlns:a="http://schemas.openxmlformats.org/drawingml/2006/main" flipH="1">
          <a:off x="5971784" y="2589332"/>
          <a:ext cx="1373031" cy="161270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CF7244-BC5E-4A9D-B016-A4F1D71F2ED4}" type="datetimeFigureOut">
              <a:rPr lang="en-GB" smtClean="0"/>
              <a:pPr/>
              <a:t>14/02/2017</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5B230F-DE46-4005-A781-2187EB0B7A3B}"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55B230F-DE46-4005-A781-2187EB0B7A3B}" type="slidenum">
              <a:rPr lang="en-GB" smtClean="0"/>
              <a:pPr/>
              <a:t>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78EC849-F0AC-4C57-AF29-1C4056AD2051}" type="datetime1">
              <a:rPr lang="en-GB" smtClean="0"/>
              <a:pPr/>
              <a:t>14/02/2017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37CC30-CCFE-4DFC-8ED9-74C126061E53}" type="datetime1">
              <a:rPr lang="en-GB" smtClean="0"/>
              <a:pPr/>
              <a:t>14/02/2017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4A1AED-2721-41BB-AE30-B3019A3AB4FE}" type="datetime1">
              <a:rPr lang="en-GB" smtClean="0"/>
              <a:pPr/>
              <a:t>14/02/2017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CAF9EAA-C658-4480-92DA-D0C3539C446D}" type="datetime1">
              <a:rPr lang="en-GB" smtClean="0"/>
              <a:pPr/>
              <a:t>14/02/2017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C098C14-796A-41D3-9E20-019D58417CB6}" type="datetime1">
              <a:rPr lang="en-GB" smtClean="0"/>
              <a:pPr/>
              <a:t>14/02/2017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9EC4F58-2923-4FFB-8996-FEAD3949FD1B}" type="datetime1">
              <a:rPr lang="en-GB" smtClean="0"/>
              <a:pPr/>
              <a:t>14/02/2017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8A31E6-9E0B-45D5-B753-0018C71649C7}" type="datetime1">
              <a:rPr lang="en-GB" smtClean="0"/>
              <a:pPr/>
              <a:t>14/02/2017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0D843A-A3FD-445F-B48C-9E86A54AE376}" type="datetime1">
              <a:rPr lang="en-GB" smtClean="0"/>
              <a:pPr/>
              <a:t>14/02/2017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8262A-B85E-4FB2-95D5-7851E45DAD72}" type="datetime1">
              <a:rPr lang="en-GB" smtClean="0"/>
              <a:pPr/>
              <a:t>14/02/2017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10D6C2C-0DEC-4545-9E11-2A693EB1C6F4}" type="datetime1">
              <a:rPr lang="en-GB" smtClean="0"/>
              <a:pPr/>
              <a:t>14/02/2017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1E0C99-366C-4047-AFCA-E60521486F6A}" type="datetime1">
              <a:rPr lang="en-GB" smtClean="0"/>
              <a:pPr/>
              <a:t>14/02/2017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70758E-8AA0-4E62-BD4E-7C292B38DB78}"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1CC09E-FEE8-4E3C-98C8-C0664A9DB37B}" type="datetime1">
              <a:rPr lang="en-GB" smtClean="0"/>
              <a:pPr/>
              <a:t>14/02/2017</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0758E-8AA0-4E62-BD4E-7C292B38DB78}"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docs.google.com/spreadsheets/d/1q1l_TpWFG5cFNjEmYkDYWqqNAik0WVb2WeeuSuXdkOY/edit?usp=sharin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www.ofgem.gov.uk/system/files/docs/2016/04/copy_of_fit_levelisation_report_october_-_december_2015.xlsx"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www.gridwatch.templar.co.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4632" cy="1584175"/>
          </a:xfrm>
        </p:spPr>
        <p:txBody>
          <a:bodyPr>
            <a:normAutofit fontScale="90000"/>
          </a:bodyPr>
          <a:lstStyle/>
          <a:p>
            <a:r>
              <a:rPr lang="en-GB" b="1" dirty="0">
                <a:latin typeface="Arial" pitchFamily="34" charset="0"/>
                <a:cs typeface="Arial" pitchFamily="34" charset="0"/>
              </a:rPr>
              <a:t>The Benefits of UK Shale Gas Development </a:t>
            </a:r>
            <a:r>
              <a:rPr lang="en-GB" b="1" dirty="0"/>
              <a:t>.</a:t>
            </a:r>
            <a:br>
              <a:rPr lang="en-GB" b="1" dirty="0"/>
            </a:br>
            <a:r>
              <a:rPr lang="en-GB" sz="1600" b="1" dirty="0">
                <a:latin typeface="Arial" pitchFamily="34" charset="0"/>
                <a:cs typeface="Arial" pitchFamily="34" charset="0"/>
              </a:rPr>
              <a:t>Author Vincent Booth, January 2017</a:t>
            </a:r>
            <a:endParaRPr lang="en-GB" sz="1600" dirty="0"/>
          </a:p>
        </p:txBody>
      </p:sp>
      <p:sp>
        <p:nvSpPr>
          <p:cNvPr id="4" name="Slide Number Placeholder 3"/>
          <p:cNvSpPr>
            <a:spLocks noGrp="1"/>
          </p:cNvSpPr>
          <p:nvPr>
            <p:ph type="sldNum" sz="quarter" idx="12"/>
          </p:nvPr>
        </p:nvSpPr>
        <p:spPr/>
        <p:txBody>
          <a:bodyPr/>
          <a:lstStyle/>
          <a:p>
            <a:fld id="{ED70758E-8AA0-4E62-BD4E-7C292B38DB78}" type="slidenum">
              <a:rPr lang="en-GB" smtClean="0"/>
              <a:pPr/>
              <a:t>1</a:t>
            </a:fld>
            <a:endParaRPr lang="en-GB" dirty="0"/>
          </a:p>
        </p:txBody>
      </p:sp>
      <p:pic>
        <p:nvPicPr>
          <p:cNvPr id="82951" name="Picture 7" descr="Revise Labour's Ban on Fracking"/>
          <p:cNvPicPr>
            <a:picLocks noChangeAspect="1" noChangeArrowheads="1"/>
          </p:cNvPicPr>
          <p:nvPr/>
        </p:nvPicPr>
        <p:blipFill>
          <a:blip r:embed="rId2" cstate="print"/>
          <a:srcRect/>
          <a:stretch>
            <a:fillRect/>
          </a:stretch>
        </p:blipFill>
        <p:spPr bwMode="auto">
          <a:xfrm>
            <a:off x="1043608" y="2348880"/>
            <a:ext cx="6905625" cy="342404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1"/>
            <a:ext cx="8420472" cy="6381329"/>
          </a:xfrm>
        </p:spPr>
        <p:txBody>
          <a:bodyPr>
            <a:normAutofit/>
          </a:bodyPr>
          <a:lstStyle/>
          <a:p>
            <a:r>
              <a:rPr lang="en-GB" sz="2400" dirty="0">
                <a:latin typeface="Arial" pitchFamily="34" charset="0"/>
                <a:cs typeface="Arial" pitchFamily="34" charset="0"/>
              </a:rPr>
              <a:t>The  UK should support the development  of natural gas in the UK for the following reasons:</a:t>
            </a:r>
          </a:p>
        </p:txBody>
      </p:sp>
      <p:sp>
        <p:nvSpPr>
          <p:cNvPr id="3" name="Text Placeholder 2"/>
          <p:cNvSpPr>
            <a:spLocks noGrp="1"/>
          </p:cNvSpPr>
          <p:nvPr>
            <p:ph type="body" idx="1"/>
          </p:nvPr>
        </p:nvSpPr>
        <p:spPr>
          <a:xfrm>
            <a:off x="1259632" y="2043388"/>
            <a:ext cx="7560841" cy="4193924"/>
          </a:xfrm>
        </p:spPr>
        <p:txBody>
          <a:bodyPr>
            <a:normAutofit lnSpcReduction="10000"/>
          </a:bodyPr>
          <a:lstStyle/>
          <a:p>
            <a:pPr lvl="0"/>
            <a:r>
              <a:rPr lang="en-GB" sz="2400" b="1" dirty="0">
                <a:solidFill>
                  <a:schemeClr val="tx1"/>
                </a:solidFill>
                <a:latin typeface="Arial" pitchFamily="34" charset="0"/>
                <a:cs typeface="Arial" pitchFamily="34" charset="0"/>
              </a:rPr>
              <a:t>Security of supply.</a:t>
            </a:r>
          </a:p>
          <a:p>
            <a:pPr lvl="0"/>
            <a:endParaRPr lang="en-GB" sz="2400" dirty="0">
              <a:solidFill>
                <a:schemeClr val="tx1"/>
              </a:solidFill>
              <a:latin typeface="Arial" pitchFamily="34" charset="0"/>
              <a:cs typeface="Arial" pitchFamily="34" charset="0"/>
            </a:endParaRPr>
          </a:p>
          <a:p>
            <a:pPr lvl="0"/>
            <a:r>
              <a:rPr lang="en-GB" sz="2400" b="1" dirty="0">
                <a:solidFill>
                  <a:schemeClr val="tx1"/>
                </a:solidFill>
                <a:latin typeface="Arial" pitchFamily="34" charset="0"/>
                <a:cs typeface="Arial" pitchFamily="34" charset="0"/>
              </a:rPr>
              <a:t>The variability of renewable energy.</a:t>
            </a:r>
          </a:p>
          <a:p>
            <a:pPr lvl="0"/>
            <a:endParaRPr lang="en-GB" sz="2400" dirty="0">
              <a:solidFill>
                <a:schemeClr val="tx1"/>
              </a:solidFill>
              <a:latin typeface="Arial" pitchFamily="34" charset="0"/>
              <a:cs typeface="Arial" pitchFamily="34" charset="0"/>
            </a:endParaRPr>
          </a:p>
          <a:p>
            <a:pPr lvl="0"/>
            <a:r>
              <a:rPr lang="en-GB" sz="2400" b="1" dirty="0">
                <a:solidFill>
                  <a:schemeClr val="tx1"/>
                </a:solidFill>
                <a:latin typeface="Arial" pitchFamily="34" charset="0"/>
                <a:cs typeface="Arial" pitchFamily="34" charset="0"/>
              </a:rPr>
              <a:t>The cost of renewables and the energy produced; paid for by the low paid and  poorest</a:t>
            </a:r>
            <a:r>
              <a:rPr lang="en-GB" sz="2400" dirty="0">
                <a:solidFill>
                  <a:schemeClr val="tx1"/>
                </a:solidFill>
                <a:latin typeface="Arial" pitchFamily="34" charset="0"/>
                <a:cs typeface="Arial" pitchFamily="34" charset="0"/>
              </a:rPr>
              <a:t>  </a:t>
            </a:r>
            <a:r>
              <a:rPr lang="en-GB" sz="2400" b="1" dirty="0">
                <a:solidFill>
                  <a:schemeClr val="tx1"/>
                </a:solidFill>
                <a:latin typeface="Arial" pitchFamily="34" charset="0"/>
                <a:cs typeface="Arial" pitchFamily="34" charset="0"/>
              </a:rPr>
              <a:t>people.</a:t>
            </a:r>
          </a:p>
          <a:p>
            <a:pPr lvl="0"/>
            <a:endParaRPr lang="en-GB" sz="2400" dirty="0">
              <a:solidFill>
                <a:schemeClr val="tx1"/>
              </a:solidFill>
              <a:latin typeface="Arial" pitchFamily="34" charset="0"/>
              <a:cs typeface="Arial" pitchFamily="34" charset="0"/>
            </a:endParaRPr>
          </a:p>
          <a:p>
            <a:pPr lvl="0"/>
            <a:r>
              <a:rPr lang="en-GB" sz="2400" b="1" dirty="0">
                <a:solidFill>
                  <a:schemeClr val="tx1"/>
                </a:solidFill>
                <a:latin typeface="Arial" pitchFamily="34" charset="0"/>
                <a:cs typeface="Arial" pitchFamily="34" charset="0"/>
              </a:rPr>
              <a:t>Benefit to the balance of payments.</a:t>
            </a:r>
          </a:p>
          <a:p>
            <a:pPr lvl="0"/>
            <a:endParaRPr lang="en-GB" sz="2400" dirty="0">
              <a:solidFill>
                <a:schemeClr val="tx1"/>
              </a:solidFill>
              <a:latin typeface="Arial" pitchFamily="34" charset="0"/>
              <a:cs typeface="Arial" pitchFamily="34" charset="0"/>
            </a:endParaRPr>
          </a:p>
          <a:p>
            <a:pPr lvl="0"/>
            <a:r>
              <a:rPr lang="en-GB" sz="2400" b="1" dirty="0">
                <a:solidFill>
                  <a:schemeClr val="tx1"/>
                </a:solidFill>
                <a:latin typeface="Arial" pitchFamily="34" charset="0"/>
                <a:cs typeface="Arial" pitchFamily="34" charset="0"/>
              </a:rPr>
              <a:t>Employment opportunities</a:t>
            </a:r>
            <a:r>
              <a:rPr lang="en-GB" sz="3200" b="1" dirty="0">
                <a:latin typeface="Arial" pitchFamily="34" charset="0"/>
                <a:cs typeface="Arial" pitchFamily="34" charset="0"/>
              </a:rPr>
              <a:t>.</a:t>
            </a:r>
            <a:endParaRPr lang="en-GB" sz="32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ED70758E-8AA0-4E62-BD4E-7C292B38DB78}" type="slidenum">
              <a:rPr lang="en-GB" smtClean="0"/>
              <a:pPr/>
              <a:t>2</a:t>
            </a:fld>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894680"/>
            <a:ext cx="9144000" cy="56630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Security of supply</a:t>
            </a:r>
          </a:p>
          <a:p>
            <a:pPr marL="457200" marR="0" lvl="0" indent="-457200" algn="l" defTabSz="914400" rtl="0" eaLnBrk="1" fontAlgn="base" latinLnBrk="0" hangingPunct="1">
              <a:lnSpc>
                <a:spcPct val="100000"/>
              </a:lnSpc>
              <a:spcBef>
                <a:spcPct val="0"/>
              </a:spcBef>
              <a:spcAft>
                <a:spcPct val="0"/>
              </a:spcAft>
              <a:buClrTx/>
              <a:buSzTx/>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(Russia and Qatar as long term suppliers</a:t>
            </a:r>
            <a:r>
              <a:rPr lang="en-GB" sz="2400" dirty="0">
                <a:latin typeface="Arial" pitchFamily="34" charset="0"/>
                <a:ea typeface="Calibri" pitchFamily="34" charset="0"/>
                <a:cs typeface="Arial" pitchFamily="34" charset="0"/>
              </a:rPr>
              <a:t> </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are future concerns). </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The UK’s gas supplies from the North Sea are fast running out.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In the future we will have to spend £billions importing gas from abroad. </a:t>
            </a:r>
            <a:r>
              <a:rPr lang="en-GB" sz="2400" dirty="0">
                <a:latin typeface="Arial" pitchFamily="34" charset="0"/>
                <a:ea typeface="Calibri" pitchFamily="34" charset="0"/>
                <a:cs typeface="Arial" pitchFamily="34" charset="0"/>
              </a:rPr>
              <a:t>I</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n 2000, we didn’t import any gas at all, </a:t>
            </a:r>
            <a:r>
              <a:rPr lang="en-GB" sz="2400" dirty="0">
                <a:latin typeface="Arial" pitchFamily="34" charset="0"/>
                <a:ea typeface="Calibri" pitchFamily="34" charset="0"/>
                <a:cs typeface="Arial" pitchFamily="34" charset="0"/>
              </a:rPr>
              <a:t>now</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half of our supplies come </a:t>
            </a:r>
            <a:r>
              <a:rPr lang="en-GB" sz="2400" dirty="0">
                <a:latin typeface="Arial" pitchFamily="34" charset="0"/>
                <a:ea typeface="Calibri" pitchFamily="34" charset="0"/>
                <a:cs typeface="Arial" pitchFamily="34" charset="0"/>
              </a:rPr>
              <a:t>from overseas</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a:t>
            </a:r>
            <a:endParaRPr lang="en-GB" sz="2400" dirty="0">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By </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2030, up to 90% of our gas is likely to be imported.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The poor performance of renewables</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,(wind and solar).These have to be backed up by standby generation bought each year.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The low storage capacity</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The UK has the capacity to store  about </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fourteen</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days of gas supply, the lowest in Europe.</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GB" sz="1200" b="0" i="0" u="none" strike="noStrike" cap="none" normalizeH="0" baseline="0" dirty="0">
                <a:ln>
                  <a:noFill/>
                </a:ln>
                <a:solidFill>
                  <a:schemeClr val="tx1"/>
                </a:solidFill>
                <a:effectLst/>
                <a:latin typeface="Arial" pitchFamily="34" charset="0"/>
                <a:ea typeface="Calibri" pitchFamily="34" charset="0"/>
                <a:cs typeface="Arial" pitchFamily="34" charset="0"/>
              </a:rPr>
            </a:br>
            <a:br>
              <a:rPr kumimoji="0" lang="en-GB" sz="1200" b="0" i="0" u="none" strike="noStrike" cap="none" normalizeH="0" baseline="0" dirty="0">
                <a:ln>
                  <a:noFill/>
                </a:ln>
                <a:solidFill>
                  <a:schemeClr val="tx1"/>
                </a:solidFill>
                <a:effectLst/>
                <a:latin typeface="Arial" pitchFamily="34" charset="0"/>
                <a:ea typeface="Calibri" pitchFamily="34" charset="0"/>
                <a:cs typeface="Arial" pitchFamily="34" charset="0"/>
              </a:rPr>
            </a:br>
            <a:endParaRPr kumimoji="0" lang="en-GB"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ED70758E-8AA0-4E62-BD4E-7C292B38DB78}" type="slidenum">
              <a:rPr lang="en-GB" smtClean="0"/>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4</a:t>
            </a:fld>
            <a:endParaRPr lang="en-GB"/>
          </a:p>
        </p:txBody>
      </p:sp>
      <p:sp>
        <p:nvSpPr>
          <p:cNvPr id="3" name="Rectangle 2"/>
          <p:cNvSpPr/>
          <p:nvPr/>
        </p:nvSpPr>
        <p:spPr>
          <a:xfrm>
            <a:off x="539552" y="836712"/>
            <a:ext cx="8136904" cy="830997"/>
          </a:xfrm>
          <a:prstGeom prst="rect">
            <a:avLst/>
          </a:prstGeom>
        </p:spPr>
        <p:txBody>
          <a:bodyPr wrap="square">
            <a:spAutoFit/>
          </a:bodyPr>
          <a:lstStyle/>
          <a:p>
            <a:pPr lvl="0" eaLnBrk="0" fontAlgn="base" hangingPunct="0">
              <a:spcBef>
                <a:spcPct val="0"/>
              </a:spcBef>
              <a:spcAft>
                <a:spcPct val="0"/>
              </a:spcAft>
            </a:pPr>
            <a:r>
              <a:rPr lang="en-GB" sz="2400" b="1" dirty="0">
                <a:latin typeface="Arial" pitchFamily="34" charset="0"/>
                <a:ea typeface="Calibri" pitchFamily="34" charset="0"/>
                <a:cs typeface="Arial" pitchFamily="34" charset="0"/>
              </a:rPr>
              <a:t>The UK is very dependant on gas</a:t>
            </a:r>
            <a:r>
              <a:rPr lang="en-GB" sz="2400" dirty="0">
                <a:latin typeface="Arial" pitchFamily="34" charset="0"/>
                <a:ea typeface="Calibri" pitchFamily="34" charset="0"/>
                <a:cs typeface="Arial" pitchFamily="34" charset="0"/>
              </a:rPr>
              <a:t>. </a:t>
            </a:r>
            <a:r>
              <a:rPr lang="en-GB" sz="2400" b="1" dirty="0">
                <a:latin typeface="Arial" pitchFamily="34" charset="0"/>
                <a:ea typeface="Calibri" pitchFamily="34" charset="0"/>
                <a:cs typeface="Arial" pitchFamily="34" charset="0"/>
              </a:rPr>
              <a:t>Eight out of every 10 UK homes are heated by gas</a:t>
            </a:r>
            <a:r>
              <a:rPr lang="en-GB" sz="2400" dirty="0">
                <a:latin typeface="Arial" pitchFamily="34" charset="0"/>
                <a:ea typeface="Calibri" pitchFamily="34" charset="0"/>
                <a:cs typeface="Arial" pitchFamily="34" charset="0"/>
              </a:rPr>
              <a:t>. </a:t>
            </a:r>
          </a:p>
        </p:txBody>
      </p:sp>
      <p:sp>
        <p:nvSpPr>
          <p:cNvPr id="4" name="Rectangle 3"/>
          <p:cNvSpPr/>
          <p:nvPr/>
        </p:nvSpPr>
        <p:spPr>
          <a:xfrm>
            <a:off x="539552" y="1772816"/>
            <a:ext cx="8280920" cy="3416320"/>
          </a:xfrm>
          <a:prstGeom prst="rect">
            <a:avLst/>
          </a:prstGeom>
        </p:spPr>
        <p:txBody>
          <a:bodyPr wrap="square">
            <a:spAutoFit/>
          </a:bodyPr>
          <a:lstStyle/>
          <a:p>
            <a:pPr eaLnBrk="0" fontAlgn="base" hangingPunct="0">
              <a:spcBef>
                <a:spcPct val="0"/>
              </a:spcBef>
              <a:spcAft>
                <a:spcPct val="0"/>
              </a:spcAft>
            </a:pPr>
            <a:r>
              <a:rPr lang="en-GB" sz="2400" b="1" dirty="0">
                <a:latin typeface="Arial" pitchFamily="34" charset="0"/>
                <a:ea typeface="Calibri" pitchFamily="34" charset="0"/>
                <a:cs typeface="Arial" pitchFamily="34" charset="0"/>
              </a:rPr>
              <a:t>The cost of electricity</a:t>
            </a:r>
            <a:r>
              <a:rPr lang="en-GB" sz="2400" dirty="0">
                <a:latin typeface="Arial" pitchFamily="34" charset="0"/>
                <a:ea typeface="Calibri" pitchFamily="34" charset="0"/>
                <a:cs typeface="Arial" pitchFamily="34" charset="0"/>
              </a:rPr>
              <a:t> </a:t>
            </a:r>
            <a:r>
              <a:rPr lang="en-GB" sz="2400" b="1" dirty="0">
                <a:latin typeface="Arial" pitchFamily="34" charset="0"/>
                <a:ea typeface="Calibri" pitchFamily="34" charset="0"/>
                <a:cs typeface="Arial" pitchFamily="34" charset="0"/>
              </a:rPr>
              <a:t>produced by all sources</a:t>
            </a:r>
            <a:r>
              <a:rPr lang="en-GB" sz="2400" dirty="0">
                <a:latin typeface="Arial" pitchFamily="34" charset="0"/>
                <a:ea typeface="Calibri" pitchFamily="34" charset="0"/>
                <a:cs typeface="Arial" pitchFamily="34" charset="0"/>
              </a:rPr>
              <a:t>;</a:t>
            </a:r>
          </a:p>
          <a:p>
            <a:pPr eaLnBrk="0" fontAlgn="base" hangingPunct="0">
              <a:spcBef>
                <a:spcPct val="0"/>
              </a:spcBef>
              <a:spcAft>
                <a:spcPct val="0"/>
              </a:spcAft>
            </a:pPr>
            <a:r>
              <a:rPr lang="en-GB" sz="2400" dirty="0">
                <a:latin typeface="Arial" pitchFamily="34" charset="0"/>
                <a:ea typeface="Calibri" pitchFamily="34" charset="0"/>
                <a:cs typeface="Arial" pitchFamily="34" charset="0"/>
              </a:rPr>
              <a:t>is typically more expensive than the cost of natural gas</a:t>
            </a:r>
            <a:r>
              <a:rPr lang="en-GB" sz="2400" dirty="0">
                <a:solidFill>
                  <a:srgbClr val="FF0000"/>
                </a:solidFill>
                <a:latin typeface="Arial" pitchFamily="34" charset="0"/>
                <a:ea typeface="Calibri" pitchFamily="34" charset="0"/>
                <a:cs typeface="Arial" pitchFamily="34" charset="0"/>
              </a:rPr>
              <a:t>.</a:t>
            </a:r>
          </a:p>
          <a:p>
            <a:pPr eaLnBrk="0" fontAlgn="base" hangingPunct="0">
              <a:spcBef>
                <a:spcPct val="0"/>
              </a:spcBef>
              <a:spcAft>
                <a:spcPct val="0"/>
              </a:spcAft>
            </a:pPr>
            <a:endParaRPr lang="en-GB" sz="2400" dirty="0">
              <a:solidFill>
                <a:srgbClr val="FF0000"/>
              </a:solidFill>
              <a:latin typeface="Arial" pitchFamily="34" charset="0"/>
              <a:ea typeface="Calibri" pitchFamily="34" charset="0"/>
              <a:cs typeface="Arial" pitchFamily="34" charset="0"/>
            </a:endParaRPr>
          </a:p>
          <a:p>
            <a:pPr eaLnBrk="0" fontAlgn="base" hangingPunct="0">
              <a:spcBef>
                <a:spcPct val="0"/>
              </a:spcBef>
              <a:spcAft>
                <a:spcPct val="0"/>
              </a:spcAft>
            </a:pPr>
            <a:r>
              <a:rPr lang="en-GB" sz="2400" dirty="0">
                <a:solidFill>
                  <a:srgbClr val="FF0000"/>
                </a:solidFill>
                <a:latin typeface="Arial" pitchFamily="34" charset="0"/>
                <a:ea typeface="Calibri" pitchFamily="34" charset="0"/>
                <a:cs typeface="Arial" pitchFamily="34" charset="0"/>
              </a:rPr>
              <a:t> </a:t>
            </a:r>
            <a:r>
              <a:rPr lang="en-GB" sz="2400" dirty="0">
                <a:latin typeface="Arial" pitchFamily="34" charset="0"/>
                <a:ea typeface="Calibri" pitchFamily="34" charset="0"/>
                <a:cs typeface="Arial" pitchFamily="34" charset="0"/>
              </a:rPr>
              <a:t>OFGEM figures for 2015 give the </a:t>
            </a:r>
            <a:r>
              <a:rPr lang="en-GB" sz="2400" b="1" dirty="0">
                <a:latin typeface="Arial" pitchFamily="34" charset="0"/>
                <a:ea typeface="Calibri" pitchFamily="34" charset="0"/>
                <a:cs typeface="Arial" pitchFamily="34" charset="0"/>
              </a:rPr>
              <a:t>average </a:t>
            </a:r>
            <a:r>
              <a:rPr lang="en-GB" sz="2400" dirty="0">
                <a:latin typeface="Arial" pitchFamily="34" charset="0"/>
                <a:ea typeface="Calibri" pitchFamily="34" charset="0"/>
                <a:cs typeface="Arial" pitchFamily="34" charset="0"/>
              </a:rPr>
              <a:t>electricity price at 15.71 pence per kWh, and at 4.81 per kWh pence for gas to domestic customers.</a:t>
            </a:r>
          </a:p>
          <a:p>
            <a:pPr eaLnBrk="0" fontAlgn="base" hangingPunct="0">
              <a:spcBef>
                <a:spcPct val="0"/>
              </a:spcBef>
              <a:spcAft>
                <a:spcPct val="0"/>
              </a:spcAft>
            </a:pPr>
            <a:endParaRPr lang="en-GB" sz="2400" dirty="0">
              <a:latin typeface="Arial" pitchFamily="34" charset="0"/>
              <a:cs typeface="Arial" pitchFamily="34" charset="0"/>
            </a:endParaRPr>
          </a:p>
          <a:p>
            <a:pPr lvl="0" eaLnBrk="0" fontAlgn="base" hangingPunct="0">
              <a:spcBef>
                <a:spcPct val="0"/>
              </a:spcBef>
              <a:spcAft>
                <a:spcPct val="0"/>
              </a:spcAft>
            </a:pPr>
            <a:r>
              <a:rPr lang="en-GB" sz="2400" dirty="0">
                <a:latin typeface="Arial" pitchFamily="34" charset="0"/>
                <a:ea typeface="Calibri" pitchFamily="34" charset="0"/>
                <a:cs typeface="Arial" pitchFamily="34" charset="0"/>
              </a:rPr>
              <a:t>If the UK moves to electricity to heat homes. We will all pay more than an extra £1000 each year to heat our homes.</a:t>
            </a:r>
            <a:endParaRPr lang="en-GB" sz="24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260648"/>
            <a:ext cx="8208912" cy="6370975"/>
          </a:xfrm>
          <a:prstGeom prst="rect">
            <a:avLst/>
          </a:prstGeom>
        </p:spPr>
        <p:txBody>
          <a:bodyPr wrap="square">
            <a:spAutoFit/>
          </a:bodyPr>
          <a:lstStyle/>
          <a:p>
            <a:pPr lvl="0" eaLnBrk="0" fontAlgn="base" hangingPunct="0">
              <a:spcBef>
                <a:spcPct val="0"/>
              </a:spcBef>
              <a:spcAft>
                <a:spcPct val="0"/>
              </a:spcAf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Several pipelines feed </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the UK with </a:t>
            </a:r>
            <a:r>
              <a:rPr lang="en-GB" sz="2400" dirty="0">
                <a:latin typeface="Arial" pitchFamily="34" charset="0"/>
                <a:ea typeface="Times New Roman" pitchFamily="18" charset="0"/>
                <a:cs typeface="Arial" pitchFamily="34" charset="0"/>
              </a:rPr>
              <a:t>g</a:t>
            </a:r>
            <a:r>
              <a:rPr kumimoji="0" lang="en-GB" sz="2400" i="0" u="none" strike="noStrike" cap="none" normalizeH="0" baseline="0" dirty="0">
                <a:ln>
                  <a:noFill/>
                </a:ln>
                <a:solidFill>
                  <a:schemeClr val="tx1"/>
                </a:solidFill>
                <a:effectLst/>
                <a:latin typeface="Arial" pitchFamily="34" charset="0"/>
                <a:ea typeface="Times New Roman" pitchFamily="18" charset="0"/>
                <a:cs typeface="Arial" pitchFamily="34" charset="0"/>
              </a:rPr>
              <a:t>as</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gas will be available – but at what price?</a:t>
            </a:r>
          </a:p>
          <a:p>
            <a:pPr lvl="0" eaLnBrk="0" fontAlgn="base" hangingPunct="0">
              <a:spcBef>
                <a:spcPct val="0"/>
              </a:spcBef>
              <a:spcAft>
                <a:spcPct val="0"/>
              </a:spcAf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Also, Gas generates about a quarter of the UK’s electricity.</a:t>
            </a:r>
          </a:p>
          <a:p>
            <a:pPr lvl="0" eaLnBrk="0" fontAlgn="base" hangingPunct="0">
              <a:spcBef>
                <a:spcPct val="0"/>
              </a:spcBef>
              <a:spcAft>
                <a:spcPct val="0"/>
              </a:spcAft>
            </a:pPr>
            <a:endParaRPr lang="en-GB" sz="2400" dirty="0">
              <a:latin typeface="Arial" pitchFamily="34" charset="0"/>
              <a:ea typeface="Calibri" pitchFamily="34" charset="0"/>
              <a:cs typeface="Arial" pitchFamily="34" charset="0"/>
            </a:endParaRPr>
          </a:p>
          <a:p>
            <a:pPr lvl="0" eaLnBrk="0" fontAlgn="base" hangingPunct="0">
              <a:spcBef>
                <a:spcPct val="0"/>
              </a:spcBef>
              <a:spcAft>
                <a:spcPct val="0"/>
              </a:spcAf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To change to a total renewable electricity energy system would cost vast sums of money; to replace all the existing domestic gas systems and upgrade the </a:t>
            </a:r>
            <a:r>
              <a:rPr kumimoji="0" lang="en-GB" sz="2400" b="0" i="0" u="none" strike="noStrike" cap="none" normalizeH="0" baseline="0" dirty="0" err="1">
                <a:ln>
                  <a:noFill/>
                </a:ln>
                <a:solidFill>
                  <a:schemeClr val="tx1"/>
                </a:solidFill>
                <a:effectLst/>
                <a:latin typeface="Arial" pitchFamily="34" charset="0"/>
                <a:ea typeface="Calibri" pitchFamily="34" charset="0"/>
                <a:cs typeface="Arial" pitchFamily="34" charset="0"/>
              </a:rPr>
              <a:t>elecricity</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infrastructure. </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endParaRPr lang="en-GB" sz="2400" dirty="0">
              <a:latin typeface="Arial" pitchFamily="34" charset="0"/>
              <a:ea typeface="Calibri" pitchFamily="34" charset="0"/>
              <a:cs typeface="Arial" pitchFamily="34" charset="0"/>
            </a:endParaRPr>
          </a:p>
          <a:p>
            <a:pPr lvl="0" eaLnBrk="0" fontAlgn="base" hangingPunct="0">
              <a:spcBef>
                <a:spcPct val="0"/>
              </a:spcBef>
              <a:spcAft>
                <a:spcPct val="0"/>
              </a:spcAf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Security of supply</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because of environmental regulations and government’s drive to a low </a:t>
            </a:r>
            <a:r>
              <a:rPr kumimoji="0" lang="en-GB" sz="2400" b="0" i="0" u="none" strike="noStrike" cap="all" normalizeH="0" dirty="0">
                <a:ln>
                  <a:noFill/>
                </a:ln>
                <a:solidFill>
                  <a:schemeClr val="tx1"/>
                </a:solidFill>
                <a:effectLst/>
                <a:latin typeface="Arial" pitchFamily="34" charset="0"/>
                <a:ea typeface="Calibri" pitchFamily="34" charset="0"/>
                <a:cs typeface="Arial" pitchFamily="34" charset="0"/>
              </a:rPr>
              <a:t>co</a:t>
            </a:r>
            <a:r>
              <a:rPr kumimoji="0" lang="en-GB" sz="2400" b="0" i="0" u="none" strike="noStrike" cap="none" normalizeH="0" baseline="-25000" dirty="0">
                <a:ln>
                  <a:noFill/>
                </a:ln>
                <a:solidFill>
                  <a:schemeClr val="tx1"/>
                </a:solidFill>
                <a:effectLst/>
                <a:latin typeface="Arial" pitchFamily="34" charset="0"/>
                <a:ea typeface="Calibri" pitchFamily="34" charset="0"/>
                <a:cs typeface="Arial" pitchFamily="34" charset="0"/>
              </a:rPr>
              <a:t>2</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economy, coal-fired power stations in the UK will be closed by 2025. </a:t>
            </a:r>
            <a:r>
              <a:rPr lang="en-GB" sz="2400" dirty="0">
                <a:latin typeface="Arial" pitchFamily="34" charset="0"/>
                <a:ea typeface="Calibri" pitchFamily="34" charset="0"/>
                <a:cs typeface="Arial" pitchFamily="34" charset="0"/>
              </a:rPr>
              <a:t>S</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everal ageing nuclear stations will also close, leaving a large shortfall in the country’s generating capacity. </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Gas is best able to fill this shortfall</a:t>
            </a:r>
            <a:endParaRPr lang="en-GB" sz="2400" b="1" dirty="0"/>
          </a:p>
        </p:txBody>
      </p:sp>
      <p:sp>
        <p:nvSpPr>
          <p:cNvPr id="3" name="Slide Number Placeholder 2"/>
          <p:cNvSpPr>
            <a:spLocks noGrp="1"/>
          </p:cNvSpPr>
          <p:nvPr>
            <p:ph type="sldNum" sz="quarter" idx="12"/>
          </p:nvPr>
        </p:nvSpPr>
        <p:spPr/>
        <p:txBody>
          <a:bodyPr/>
          <a:lstStyle/>
          <a:p>
            <a:fld id="{ED70758E-8AA0-4E62-BD4E-7C292B38DB78}" type="slidenum">
              <a:rPr lang="en-GB" smtClean="0"/>
              <a:pPr/>
              <a:t>5</a:t>
            </a:fld>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386695"/>
            <a:ext cx="882047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New capacity is needed</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by 2035 to replace planned closures; this is best supplied by natural gas</a:t>
            </a:r>
            <a:r>
              <a:rPr kumimoji="0" lang="en-GB" sz="1200" b="0" i="0" u="none" strike="noStrike" cap="none" normalizeH="0" baseline="0" dirty="0">
                <a:ln>
                  <a:noFill/>
                </a:ln>
                <a:solidFill>
                  <a:schemeClr val="tx1"/>
                </a:solidFill>
                <a:effectLst/>
                <a:latin typeface="Arial" pitchFamily="34" charset="0"/>
                <a:ea typeface="Calibri" pitchFamily="34" charset="0"/>
                <a:cs typeface="Arial" pitchFamily="34" charset="0"/>
              </a:rPr>
              <a:t>.</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4" name="Chart 3"/>
          <p:cNvGraphicFramePr/>
          <p:nvPr/>
        </p:nvGraphicFramePr>
        <p:xfrm>
          <a:off x="467544" y="1268760"/>
          <a:ext cx="8136904" cy="5376545"/>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D70758E-8AA0-4E62-BD4E-7C292B38DB78}" type="slidenum">
              <a:rPr lang="en-GB" smtClean="0"/>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20688"/>
            <a:ext cx="8352928" cy="3108543"/>
          </a:xfrm>
          <a:prstGeom prst="rect">
            <a:avLst/>
          </a:prstGeom>
        </p:spPr>
        <p:txBody>
          <a:bodyPr wrap="square">
            <a:spAutoFit/>
          </a:bodyPr>
          <a:lstStyle/>
          <a:p>
            <a:pPr lvl="0" fontAlgn="base">
              <a:spcBef>
                <a:spcPct val="0"/>
              </a:spcBef>
              <a:spcAft>
                <a:spcPct val="0"/>
              </a:spcAft>
            </a:pPr>
            <a:r>
              <a:rPr kumimoji="0" lang="en-GB" sz="2800" b="1" i="0" u="none" strike="noStrike" cap="none" normalizeH="0" baseline="0" dirty="0">
                <a:ln>
                  <a:noFill/>
                </a:ln>
                <a:solidFill>
                  <a:schemeClr val="tx1"/>
                </a:solidFill>
                <a:effectLst/>
                <a:latin typeface="Arial" pitchFamily="34" charset="0"/>
                <a:ea typeface="Times New Roman" pitchFamily="18" charset="0"/>
                <a:cs typeface="Arial" pitchFamily="34" charset="0"/>
              </a:rPr>
              <a:t>To </a:t>
            </a:r>
            <a:r>
              <a:rPr lang="en-GB" sz="2800" b="1" dirty="0">
                <a:latin typeface="Arial" pitchFamily="34" charset="0"/>
                <a:ea typeface="Times New Roman" pitchFamily="18" charset="0"/>
                <a:cs typeface="Arial" pitchFamily="34" charset="0"/>
              </a:rPr>
              <a:t>buy</a:t>
            </a:r>
            <a:r>
              <a:rPr kumimoji="0" lang="en-GB" sz="2800" b="1" i="0" u="none" strike="noStrike" cap="none" normalizeH="0" baseline="0" dirty="0">
                <a:ln>
                  <a:noFill/>
                </a:ln>
                <a:solidFill>
                  <a:schemeClr val="tx1"/>
                </a:solidFill>
                <a:effectLst/>
                <a:latin typeface="Arial" pitchFamily="34" charset="0"/>
                <a:ea typeface="Times New Roman" pitchFamily="18" charset="0"/>
                <a:cs typeface="Arial" pitchFamily="34" charset="0"/>
              </a:rPr>
              <a:t> electricity </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to meet the</a:t>
            </a:r>
            <a:r>
              <a:rPr kumimoji="0" lang="en-GB" sz="2800" b="0" i="0" u="none" strike="noStrike" cap="none" normalizeH="0" dirty="0">
                <a:ln>
                  <a:noFill/>
                </a:ln>
                <a:solidFill>
                  <a:schemeClr val="tx1"/>
                </a:solidFill>
                <a:effectLst/>
                <a:latin typeface="Arial" pitchFamily="34" charset="0"/>
                <a:ea typeface="Times New Roman" pitchFamily="18" charset="0"/>
                <a:cs typeface="Arial" pitchFamily="34" charset="0"/>
              </a:rPr>
              <a:t> above</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 shortfall,  </a:t>
            </a:r>
            <a:r>
              <a:rPr kumimoji="0" lang="en-GB" sz="2800" b="1" i="0" u="none" strike="noStrike" cap="none" normalizeH="0" baseline="0" dirty="0">
                <a:ln>
                  <a:noFill/>
                </a:ln>
                <a:solidFill>
                  <a:schemeClr val="tx1"/>
                </a:solidFill>
                <a:effectLst/>
                <a:latin typeface="Arial" pitchFamily="34" charset="0"/>
                <a:ea typeface="Times New Roman" pitchFamily="18" charset="0"/>
                <a:cs typeface="Arial" pitchFamily="34" charset="0"/>
              </a:rPr>
              <a:t>from renewables </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it would cost the domestic customers </a:t>
            </a:r>
            <a:r>
              <a:rPr kumimoji="0" lang="en-GB" sz="2800" b="1" i="0" u="none" strike="noStrike" cap="none" normalizeH="0" baseline="0" dirty="0">
                <a:ln>
                  <a:noFill/>
                </a:ln>
                <a:solidFill>
                  <a:schemeClr val="tx1"/>
                </a:solidFill>
                <a:effectLst/>
                <a:latin typeface="Arial" pitchFamily="34" charset="0"/>
                <a:ea typeface="Times New Roman" pitchFamily="18" charset="0"/>
                <a:cs typeface="Arial" pitchFamily="34" charset="0"/>
              </a:rPr>
              <a:t>£3.1 billion more each year; </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than if the  electricity was generated from natural gas. </a:t>
            </a:r>
          </a:p>
          <a:p>
            <a:pPr lvl="0" fontAlgn="base">
              <a:spcBef>
                <a:spcPct val="0"/>
              </a:spcBef>
              <a:spcAft>
                <a:spcPct val="0"/>
              </a:spcAft>
            </a:pPr>
            <a:endParaRPr lang="en-GB" sz="2800" dirty="0">
              <a:latin typeface="Arial" pitchFamily="34" charset="0"/>
              <a:ea typeface="Times New Roman" pitchFamily="18" charset="0"/>
              <a:cs typeface="Arial" pitchFamily="34" charset="0"/>
            </a:endParaRPr>
          </a:p>
          <a:p>
            <a:pPr lvl="0" fontAlgn="base">
              <a:spcBef>
                <a:spcPct val="0"/>
              </a:spcBef>
              <a:spcAft>
                <a:spcPct val="0"/>
              </a:spcAft>
            </a:pP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Est.</a:t>
            </a:r>
            <a:r>
              <a:rPr kumimoji="0" lang="en-GB" sz="2800" b="0" i="0" u="none" strike="noStrike" cap="none" normalizeH="0" dirty="0">
                <a:ln>
                  <a:noFill/>
                </a:ln>
                <a:solidFill>
                  <a:schemeClr val="tx1"/>
                </a:solidFill>
                <a:effectLst/>
                <a:latin typeface="Arial" pitchFamily="34" charset="0"/>
                <a:ea typeface="Times New Roman" pitchFamily="18" charset="0"/>
                <a:cs typeface="Arial" pitchFamily="34" charset="0"/>
              </a:rPr>
              <a:t> </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on 2016 prices, renewables at 12.1p per kWh gas at 8.61p per kWh.</a:t>
            </a:r>
          </a:p>
        </p:txBody>
      </p:sp>
      <p:sp>
        <p:nvSpPr>
          <p:cNvPr id="3" name="Slide Number Placeholder 2"/>
          <p:cNvSpPr>
            <a:spLocks noGrp="1"/>
          </p:cNvSpPr>
          <p:nvPr>
            <p:ph type="sldNum" sz="quarter" idx="12"/>
          </p:nvPr>
        </p:nvSpPr>
        <p:spPr/>
        <p:txBody>
          <a:bodyPr/>
          <a:lstStyle/>
          <a:p>
            <a:fld id="{ED70758E-8AA0-4E62-BD4E-7C292B38DB78}" type="slidenum">
              <a:rPr lang="en-GB" smtClean="0"/>
              <a:pPr/>
              <a:t>7</a:t>
            </a:fld>
            <a:endParaRPr lang="en-GB"/>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120859"/>
            <a:ext cx="9144000"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2. The </a:t>
            </a:r>
            <a:r>
              <a:rPr lang="en-GB" sz="2400" b="1" dirty="0">
                <a:latin typeface="Arial" pitchFamily="34" charset="0"/>
                <a:ea typeface="Times New Roman" pitchFamily="18" charset="0"/>
                <a:cs typeface="Arial" pitchFamily="34" charset="0"/>
              </a:rPr>
              <a:t>v</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ariability output of renewables (wind</a:t>
            </a:r>
            <a:r>
              <a:rPr kumimoji="0" lang="en-GB" sz="2400" b="1" i="0" u="none" strike="noStrike" cap="none" normalizeH="0" dirty="0">
                <a:ln>
                  <a:noFill/>
                </a:ln>
                <a:solidFill>
                  <a:schemeClr val="tx1"/>
                </a:solidFill>
                <a:effectLst/>
                <a:latin typeface="Arial" pitchFamily="34" charset="0"/>
                <a:ea typeface="Times New Roman" pitchFamily="18" charset="0"/>
                <a:cs typeface="Arial" pitchFamily="34" charset="0"/>
              </a:rPr>
              <a:t> &amp; solar)</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are a problem to the electricity network.</a:t>
            </a: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Power stations must make the power they are generating exactly match the power </a:t>
            </a:r>
            <a:r>
              <a:rPr lang="en-GB" sz="2400" dirty="0">
                <a:latin typeface="Arial" pitchFamily="34" charset="0"/>
                <a:ea typeface="Times New Roman" pitchFamily="18" charset="0"/>
                <a:cs typeface="Arial" pitchFamily="34" charset="0"/>
              </a:rPr>
              <a:t>required</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lang="en-GB" sz="2400" dirty="0">
                <a:latin typeface="Arial" pitchFamily="34" charset="0"/>
                <a:ea typeface="Times New Roman" pitchFamily="18" charset="0"/>
                <a:cs typeface="Arial" pitchFamily="34" charset="0"/>
              </a:rPr>
              <a:t>D</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emand is only predictable to a certain level</a:t>
            </a:r>
            <a:r>
              <a:rPr lang="en-GB" sz="2400" dirty="0">
                <a:latin typeface="Arial" pitchFamily="34" charset="0"/>
                <a:ea typeface="Times New Roman" pitchFamily="18" charset="0"/>
                <a:cs typeface="Arial" pitchFamily="34" charset="0"/>
              </a:rPr>
              <a:t>.</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Standby capacity and spinning reserve power </a:t>
            </a:r>
            <a:r>
              <a:rPr lang="en-GB" sz="2400" b="1" dirty="0">
                <a:latin typeface="Arial" pitchFamily="34" charset="0"/>
                <a:ea typeface="Times New Roman" pitchFamily="18" charset="0"/>
                <a:cs typeface="Arial" pitchFamily="34" charset="0"/>
              </a:rPr>
              <a:t>units</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must be available to meet the </a:t>
            </a:r>
            <a:r>
              <a:rPr lang="en-GB" sz="2400" dirty="0">
                <a:latin typeface="Arial" pitchFamily="34" charset="0"/>
                <a:ea typeface="Times New Roman" pitchFamily="18" charset="0"/>
                <a:cs typeface="Arial" pitchFamily="34" charset="0"/>
              </a:rPr>
              <a:t>changing demand</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short notice. </a:t>
            </a:r>
          </a:p>
          <a:p>
            <a:pPr marL="0" marR="0" lvl="0" indent="0" algn="l" defTabSz="914400" rtl="0" eaLnBrk="0" fontAlgn="base" latinLnBrk="0" hangingPunct="0">
              <a:lnSpc>
                <a:spcPct val="100000"/>
              </a:lnSpc>
              <a:spcBef>
                <a:spcPct val="0"/>
              </a:spcBef>
              <a:spcAft>
                <a:spcPct val="0"/>
              </a:spcAft>
              <a:buClrTx/>
              <a:buSzTx/>
              <a:buFontTx/>
              <a:buNone/>
              <a:tabLst/>
            </a:pPr>
            <a:endParaRPr lang="en-GB" sz="2400" dirty="0">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This</a:t>
            </a:r>
            <a:r>
              <a:rPr kumimoji="0" lang="en-GB" sz="2400" b="0" i="0" u="none" strike="noStrike" cap="none" normalizeH="0" dirty="0">
                <a:ln>
                  <a:noFill/>
                </a:ln>
                <a:solidFill>
                  <a:schemeClr val="tx1"/>
                </a:solidFill>
                <a:effectLst/>
                <a:latin typeface="Arial" pitchFamily="34" charset="0"/>
                <a:ea typeface="Times New Roman" pitchFamily="18" charset="0"/>
                <a:cs typeface="Arial" pitchFamily="34" charset="0"/>
              </a:rPr>
              <a:t> is</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best supplied by modern gas-fired power stations having</a:t>
            </a:r>
            <a:r>
              <a:rPr kumimoji="0" lang="en-GB" sz="2400" b="0" i="0" u="none" strike="noStrike" cap="none" normalizeH="0" dirty="0">
                <a:ln>
                  <a:noFill/>
                </a:ln>
                <a:solidFill>
                  <a:schemeClr val="tx1"/>
                </a:solidFill>
                <a:effectLst/>
                <a:latin typeface="Arial" pitchFamily="34" charset="0"/>
                <a:ea typeface="Times New Roman" pitchFamily="18" charset="0"/>
                <a:cs typeface="Arial" pitchFamily="34" charset="0"/>
              </a:rPr>
              <a:t> fast start up times</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Responding to short-term variations in demand and the “intermittent” output from renewables.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Also</a:t>
            </a:r>
            <a:r>
              <a:rPr kumimoji="0" lang="en-GB" sz="2400" b="0" i="0" u="none" strike="noStrike" cap="none" normalizeH="0" dirty="0">
                <a:ln>
                  <a:noFill/>
                </a:ln>
                <a:solidFill>
                  <a:schemeClr val="tx1"/>
                </a:solidFill>
                <a:effectLst/>
                <a:latin typeface="Arial" pitchFamily="34" charset="0"/>
                <a:ea typeface="Times New Roman" pitchFamily="18" charset="0"/>
                <a:cs typeface="Arial" pitchFamily="34" charset="0"/>
              </a:rPr>
              <a:t> if</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gas-fired stations replace coal-fired plant scheduled to close, They</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will emit approximately half the amount of </a:t>
            </a:r>
            <a:r>
              <a:rPr kumimoji="0" lang="en-GB" sz="2400" b="1" i="0" u="none" strike="noStrike" cap="none" normalizeH="0" dirty="0">
                <a:ln>
                  <a:noFill/>
                </a:ln>
                <a:solidFill>
                  <a:schemeClr val="tx1"/>
                </a:solidFill>
                <a:effectLst/>
                <a:latin typeface="Arial" pitchFamily="34" charset="0"/>
                <a:ea typeface="Times New Roman" pitchFamily="18" charset="0"/>
                <a:cs typeface="Arial" pitchFamily="34" charset="0"/>
              </a:rPr>
              <a:t>CO</a:t>
            </a:r>
            <a:r>
              <a:rPr kumimoji="0" lang="en-GB" sz="2400" b="1" i="0" u="none" strike="noStrike" cap="none" normalizeH="0" baseline="-25000" dirty="0">
                <a:ln>
                  <a:noFill/>
                </a:ln>
                <a:solidFill>
                  <a:schemeClr val="tx1"/>
                </a:solidFill>
                <a:effectLst/>
                <a:latin typeface="Arial" pitchFamily="34" charset="0"/>
                <a:ea typeface="Times New Roman" pitchFamily="18" charset="0"/>
                <a:cs typeface="Arial" pitchFamily="34" charset="0"/>
              </a:rPr>
              <a:t>2</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released by coal in electricity generation.</a:t>
            </a: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ED70758E-8AA0-4E62-BD4E-7C292B38DB78}" type="slidenum">
              <a:rPr lang="en-GB" smtClean="0"/>
              <a:pPr/>
              <a:t>8</a:t>
            </a:fld>
            <a:endParaRPr lang="en-GB"/>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52736"/>
            <a:ext cx="8640960" cy="5262979"/>
          </a:xfrm>
          <a:prstGeom prst="rect">
            <a:avLst/>
          </a:prstGeom>
        </p:spPr>
        <p:txBody>
          <a:bodyPr wrap="square">
            <a:spAutoFit/>
          </a:bodyPr>
          <a:lstStyle/>
          <a:p>
            <a:pPr eaLnBrk="0" fontAlgn="base" hangingPunct="0">
              <a:spcBef>
                <a:spcPct val="0"/>
              </a:spcBef>
              <a:spcAft>
                <a:spcPct val="0"/>
              </a:spcAft>
            </a:pPr>
            <a:r>
              <a:rPr lang="en-GB" sz="2400" b="1" dirty="0">
                <a:latin typeface="Arial" pitchFamily="34" charset="0"/>
                <a:ea typeface="Times New Roman" pitchFamily="18" charset="0"/>
                <a:cs typeface="Arial" pitchFamily="34" charset="0"/>
              </a:rPr>
              <a:t>Re t</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he </a:t>
            </a:r>
            <a:r>
              <a:rPr lang="en-GB" sz="2400" b="1" dirty="0">
                <a:latin typeface="Arial" pitchFamily="34" charset="0"/>
                <a:ea typeface="Times New Roman" pitchFamily="18" charset="0"/>
                <a:cs typeface="Arial" pitchFamily="34" charset="0"/>
              </a:rPr>
              <a:t>serious</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issue of variability</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Wind and tides are very variable and intermittent</a:t>
            </a:r>
            <a:r>
              <a:rPr lang="en-GB" sz="2400" dirty="0">
                <a:latin typeface="Arial" pitchFamily="34" charset="0"/>
                <a:ea typeface="Times New Roman" pitchFamily="18" charset="0"/>
                <a:cs typeface="Arial" pitchFamily="34" charset="0"/>
              </a:rPr>
              <a:t>;</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solar does not provide </a:t>
            </a:r>
            <a:r>
              <a:rPr lang="en-GB" sz="2400" dirty="0">
                <a:latin typeface="Arial" pitchFamily="34" charset="0"/>
                <a:ea typeface="Times New Roman" pitchFamily="18" charset="0"/>
                <a:cs typeface="Arial" pitchFamily="34" charset="0"/>
              </a:rPr>
              <a:t>energy</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night.</a:t>
            </a:r>
          </a:p>
          <a:p>
            <a:pPr eaLnBrk="0" fontAlgn="base" hangingPunct="0">
              <a:spcBef>
                <a:spcPct val="0"/>
              </a:spcBef>
              <a:spcAft>
                <a:spcPct val="0"/>
              </a:spcAft>
            </a:pP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eaLnBrk="0" fontAlgn="base" hangingPunct="0">
              <a:spcBef>
                <a:spcPct val="0"/>
              </a:spcBef>
              <a:spcAft>
                <a:spcPct val="0"/>
              </a:spcAft>
            </a:pPr>
            <a:r>
              <a:rPr lang="en-GB" sz="2400" dirty="0">
                <a:latin typeface="Arial" pitchFamily="34" charset="0"/>
                <a:ea typeface="Times New Roman" pitchFamily="18" charset="0"/>
                <a:cs typeface="Arial" pitchFamily="34" charset="0"/>
              </a:rPr>
              <a:t>W</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e could solve the problem of variability, by providing pumped storage to balance demand and supply.</a:t>
            </a:r>
            <a:r>
              <a:rPr kumimoji="0" lang="en-GB" sz="2400" b="0" i="0" u="none" strike="noStrike" cap="none" normalizeH="0" dirty="0">
                <a:ln>
                  <a:noFill/>
                </a:ln>
                <a:solidFill>
                  <a:schemeClr val="tx1"/>
                </a:solidFill>
                <a:effectLst/>
                <a:latin typeface="Arial" pitchFamily="34" charset="0"/>
                <a:ea typeface="Times New Roman" pitchFamily="18" charset="0"/>
                <a:cs typeface="Arial" pitchFamily="34" charset="0"/>
              </a:rPr>
              <a:t> </a:t>
            </a:r>
          </a:p>
          <a:p>
            <a:pPr eaLnBrk="0" fontAlgn="base" hangingPunct="0">
              <a:spcBef>
                <a:spcPct val="0"/>
              </a:spcBef>
              <a:spcAft>
                <a:spcPct val="0"/>
              </a:spcAft>
            </a:pPr>
            <a:endParaRPr lang="en-GB" sz="2400" baseline="0" dirty="0">
              <a:latin typeface="Arial" pitchFamily="34" charset="0"/>
              <a:ea typeface="Times New Roman" pitchFamily="18" charset="0"/>
              <a:cs typeface="Arial" pitchFamily="34" charset="0"/>
            </a:endParaRPr>
          </a:p>
          <a:p>
            <a:pPr eaLnBrk="0" fontAlgn="base" hangingPunct="0">
              <a:spcBef>
                <a:spcPct val="0"/>
              </a:spcBef>
              <a:spcAft>
                <a:spcPct val="0"/>
              </a:spcAf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To store one month’s amount of the UK’s electrical energy produced by wind and solar. We would need to increase our pumped storage capacity by approx 150 times the current UK capacity, thus making renewables even more expensive.</a:t>
            </a:r>
          </a:p>
          <a:p>
            <a:pPr lvl="0" eaLnBrk="0" fontAlgn="base" hangingPunct="0">
              <a:spcBef>
                <a:spcPct val="0"/>
              </a:spcBef>
              <a:spcAft>
                <a:spcPct val="0"/>
              </a:spcAft>
            </a:pPr>
            <a:endParaRPr lang="en-GB" sz="2400" dirty="0">
              <a:latin typeface="Arial" pitchFamily="34" charset="0"/>
              <a:ea typeface="Times New Roman" pitchFamily="18" charset="0"/>
              <a:cs typeface="Arial" pitchFamily="34" charset="0"/>
            </a:endParaRPr>
          </a:p>
          <a:p>
            <a:pPr lvl="0" eaLnBrk="0" fontAlgn="base" hangingPunct="0">
              <a:spcBef>
                <a:spcPct val="0"/>
              </a:spcBef>
              <a:spcAft>
                <a:spcPct val="0"/>
              </a:spcAft>
            </a:pPr>
            <a:r>
              <a:rPr lang="en-GB" sz="2400" b="1" dirty="0">
                <a:latin typeface="Arial" pitchFamily="34" charset="0"/>
                <a:ea typeface="Times New Roman" pitchFamily="18" charset="0"/>
                <a:cs typeface="Arial" pitchFamily="34" charset="0"/>
              </a:rPr>
              <a:t>In 30 years time w</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hen we all drive electric vehicles, </a:t>
            </a:r>
            <a:r>
              <a:rPr lang="en-GB" sz="2400" dirty="0">
                <a:latin typeface="Arial" pitchFamily="34" charset="0"/>
                <a:ea typeface="Times New Roman" pitchFamily="18" charset="0"/>
                <a:cs typeface="Arial" pitchFamily="34" charset="0"/>
              </a:rPr>
              <a:t>their batteries</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may provide</a:t>
            </a:r>
            <a:r>
              <a:rPr kumimoji="0" lang="en-GB" sz="2400" b="0" i="0" u="none" strike="noStrike" cap="none" normalizeH="0" dirty="0">
                <a:ln>
                  <a:noFill/>
                </a:ln>
                <a:solidFill>
                  <a:schemeClr val="tx1"/>
                </a:solidFill>
                <a:effectLst/>
                <a:latin typeface="Arial" pitchFamily="34" charset="0"/>
                <a:ea typeface="Times New Roman" pitchFamily="18" charset="0"/>
                <a:cs typeface="Arial" pitchFamily="34" charset="0"/>
              </a:rPr>
              <a:t> storage capacity for renewable energy.</a:t>
            </a: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p:txBody>
      </p:sp>
      <p:sp>
        <p:nvSpPr>
          <p:cNvPr id="3" name="Slide Number Placeholder 2"/>
          <p:cNvSpPr>
            <a:spLocks noGrp="1"/>
          </p:cNvSpPr>
          <p:nvPr>
            <p:ph type="sldNum" sz="quarter" idx="12"/>
          </p:nvPr>
        </p:nvSpPr>
        <p:spPr/>
        <p:txBody>
          <a:bodyPr/>
          <a:lstStyle/>
          <a:p>
            <a:fld id="{ED70758E-8AA0-4E62-BD4E-7C292B38DB78}" type="slidenum">
              <a:rPr lang="en-GB" smtClean="0"/>
              <a:pPr/>
              <a:t>9</a:t>
            </a:fld>
            <a:endParaRPr lang="en-GB"/>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361556"/>
            <a:ext cx="89644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The following charts give an indication of the variability of renewable energy.  </a:t>
            </a:r>
            <a:r>
              <a:rPr lang="en-GB" sz="2400" dirty="0"/>
              <a:t>Wind 29 mph and 10 degrees C, central UK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3" name="Chart 2"/>
          <p:cNvGraphicFramePr/>
          <p:nvPr/>
        </p:nvGraphicFramePr>
        <p:xfrm>
          <a:off x="683568" y="1196752"/>
          <a:ext cx="8064896"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D70758E-8AA0-4E62-BD4E-7C292B38DB78}" type="slidenum">
              <a:rPr lang="en-GB" smtClean="0"/>
              <a:pPr/>
              <a:t>10</a:t>
            </a:fld>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3568" y="548680"/>
          <a:ext cx="7704856" cy="747516"/>
        </p:xfrm>
        <a:graphic>
          <a:graphicData uri="http://schemas.openxmlformats.org/drawingml/2006/table">
            <a:tbl>
              <a:tblPr/>
              <a:tblGrid>
                <a:gridCol w="1622121">
                  <a:extLst>
                    <a:ext uri="{9D8B030D-6E8A-4147-A177-3AD203B41FA5}">
                      <a16:colId xmlns:a16="http://schemas.microsoft.com/office/drawing/2014/main" val="20000"/>
                    </a:ext>
                  </a:extLst>
                </a:gridCol>
                <a:gridCol w="2134050">
                  <a:extLst>
                    <a:ext uri="{9D8B030D-6E8A-4147-A177-3AD203B41FA5}">
                      <a16:colId xmlns:a16="http://schemas.microsoft.com/office/drawing/2014/main" val="20001"/>
                    </a:ext>
                  </a:extLst>
                </a:gridCol>
                <a:gridCol w="791636">
                  <a:extLst>
                    <a:ext uri="{9D8B030D-6E8A-4147-A177-3AD203B41FA5}">
                      <a16:colId xmlns:a16="http://schemas.microsoft.com/office/drawing/2014/main" val="20002"/>
                    </a:ext>
                  </a:extLst>
                </a:gridCol>
                <a:gridCol w="903864">
                  <a:extLst>
                    <a:ext uri="{9D8B030D-6E8A-4147-A177-3AD203B41FA5}">
                      <a16:colId xmlns:a16="http://schemas.microsoft.com/office/drawing/2014/main" val="20003"/>
                    </a:ext>
                  </a:extLst>
                </a:gridCol>
                <a:gridCol w="2253185">
                  <a:extLst>
                    <a:ext uri="{9D8B030D-6E8A-4147-A177-3AD203B41FA5}">
                      <a16:colId xmlns:a16="http://schemas.microsoft.com/office/drawing/2014/main" val="20004"/>
                    </a:ext>
                  </a:extLst>
                </a:gridCol>
              </a:tblGrid>
              <a:tr h="432048">
                <a:tc>
                  <a:txBody>
                    <a:bodyPr/>
                    <a:lstStyle/>
                    <a:p>
                      <a:pPr>
                        <a:lnSpc>
                          <a:spcPct val="115000"/>
                        </a:lnSpc>
                        <a:spcAft>
                          <a:spcPts val="0"/>
                        </a:spcAft>
                      </a:pPr>
                      <a:r>
                        <a:rPr lang="en-GB" sz="1800" dirty="0">
                          <a:solidFill>
                            <a:srgbClr val="000000"/>
                          </a:solidFill>
                          <a:latin typeface="Arial" pitchFamily="34" charset="0"/>
                          <a:ea typeface="Times New Roman"/>
                          <a:cs typeface="Arial" pitchFamily="34" charset="0"/>
                        </a:rPr>
                        <a:t>Wind speed </a:t>
                      </a:r>
                      <a:endParaRPr lang="en-GB" sz="1800" dirty="0">
                        <a:latin typeface="Arial" pitchFamily="34" charset="0"/>
                        <a:ea typeface="Calibri"/>
                        <a:cs typeface="Arial"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n-GB" sz="1800">
                          <a:solidFill>
                            <a:srgbClr val="000000"/>
                          </a:solidFill>
                          <a:latin typeface="Arial" pitchFamily="34" charset="0"/>
                          <a:ea typeface="Times New Roman"/>
                          <a:cs typeface="Arial" pitchFamily="34" charset="0"/>
                        </a:rPr>
                        <a:t>8 miles per hour</a:t>
                      </a:r>
                      <a:endParaRPr lang="en-GB" sz="1800">
                        <a:latin typeface="Arial" pitchFamily="34" charset="0"/>
                        <a:ea typeface="Calibri"/>
                        <a:cs typeface="Arial" pitchFamily="34" charset="0"/>
                      </a:endParaRPr>
                    </a:p>
                  </a:txBody>
                  <a:tcPr marL="68580" marR="68580" marT="0" marB="0" anchor="b">
                    <a:lnL>
                      <a:noFill/>
                    </a:lnL>
                    <a:lnR>
                      <a:noFill/>
                    </a:lnR>
                    <a:lnT>
                      <a:noFill/>
                    </a:lnT>
                    <a:lnB>
                      <a:noFill/>
                    </a:lnB>
                  </a:tcPr>
                </a:tc>
                <a:tc gridSpan="2">
                  <a:txBody>
                    <a:bodyPr/>
                    <a:lstStyle/>
                    <a:p>
                      <a:pPr>
                        <a:lnSpc>
                          <a:spcPct val="115000"/>
                        </a:lnSpc>
                        <a:spcAft>
                          <a:spcPts val="0"/>
                        </a:spcAft>
                      </a:pPr>
                      <a:r>
                        <a:rPr lang="en-GB" sz="1800">
                          <a:solidFill>
                            <a:srgbClr val="000000"/>
                          </a:solidFill>
                          <a:latin typeface="Arial" pitchFamily="34" charset="0"/>
                          <a:ea typeface="Times New Roman"/>
                          <a:cs typeface="Arial" pitchFamily="34" charset="0"/>
                        </a:rPr>
                        <a:t>Birmingham</a:t>
                      </a:r>
                      <a:endParaRPr lang="en-GB" sz="1800">
                        <a:latin typeface="Arial" pitchFamily="34" charset="0"/>
                        <a:ea typeface="Calibri"/>
                        <a:cs typeface="Arial" pitchFamily="34" charset="0"/>
                      </a:endParaRPr>
                    </a:p>
                  </a:txBody>
                  <a:tcPr marL="68580" marR="68580" marT="0" marB="0" anchor="b">
                    <a:lnL>
                      <a:noFill/>
                    </a:lnL>
                    <a:lnR>
                      <a:noFill/>
                    </a:lnR>
                    <a:lnT>
                      <a:noFill/>
                    </a:lnT>
                    <a:lnB>
                      <a:noFill/>
                    </a:lnB>
                  </a:tcPr>
                </a:tc>
                <a:tc hMerge="1">
                  <a:txBody>
                    <a:bodyPr/>
                    <a:lstStyle/>
                    <a:p>
                      <a:endParaRPr lang="en-GB"/>
                    </a:p>
                  </a:txBody>
                  <a:tcPr/>
                </a:tc>
                <a:tc>
                  <a:txBody>
                    <a:bodyPr/>
                    <a:lstStyle/>
                    <a:p>
                      <a:pPr>
                        <a:lnSpc>
                          <a:spcPct val="115000"/>
                        </a:lnSpc>
                      </a:pPr>
                      <a:endParaRPr lang="en-GB" sz="1800" dirty="0">
                        <a:latin typeface="Arial" pitchFamily="34" charset="0"/>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0"/>
                  </a:ext>
                </a:extLst>
              </a:tr>
              <a:tr h="216024">
                <a:tc>
                  <a:txBody>
                    <a:bodyPr/>
                    <a:lstStyle/>
                    <a:p>
                      <a:pPr>
                        <a:lnSpc>
                          <a:spcPct val="115000"/>
                        </a:lnSpc>
                        <a:spcAft>
                          <a:spcPts val="0"/>
                        </a:spcAft>
                      </a:pPr>
                      <a:r>
                        <a:rPr lang="en-GB" sz="1800">
                          <a:solidFill>
                            <a:srgbClr val="000000"/>
                          </a:solidFill>
                          <a:latin typeface="Arial" pitchFamily="34" charset="0"/>
                          <a:ea typeface="Times New Roman"/>
                          <a:cs typeface="Arial" pitchFamily="34" charset="0"/>
                        </a:rPr>
                        <a:t>Temperature</a:t>
                      </a:r>
                      <a:endParaRPr lang="en-GB" sz="1800">
                        <a:latin typeface="Arial" pitchFamily="34" charset="0"/>
                        <a:ea typeface="Calibri"/>
                        <a:cs typeface="Arial"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n-GB" sz="1800">
                          <a:solidFill>
                            <a:srgbClr val="000000"/>
                          </a:solidFill>
                          <a:latin typeface="Arial" pitchFamily="34" charset="0"/>
                          <a:ea typeface="Times New Roman"/>
                          <a:cs typeface="Arial" pitchFamily="34" charset="0"/>
                        </a:rPr>
                        <a:t>3 degrees C</a:t>
                      </a:r>
                      <a:endParaRPr lang="en-GB" sz="1800">
                        <a:latin typeface="Arial" pitchFamily="34" charset="0"/>
                        <a:ea typeface="Calibri"/>
                        <a:cs typeface="Arial"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n-GB" sz="1800">
                          <a:solidFill>
                            <a:srgbClr val="000000"/>
                          </a:solidFill>
                          <a:latin typeface="Arial" pitchFamily="34" charset="0"/>
                          <a:ea typeface="Times New Roman"/>
                          <a:cs typeface="Arial" pitchFamily="34" charset="0"/>
                        </a:rPr>
                        <a:t>Sunny</a:t>
                      </a:r>
                      <a:endParaRPr lang="en-GB" sz="1800">
                        <a:latin typeface="Arial" pitchFamily="34" charset="0"/>
                        <a:ea typeface="Calibri"/>
                        <a:cs typeface="Arial" pitchFamily="34" charset="0"/>
                      </a:endParaRPr>
                    </a:p>
                  </a:txBody>
                  <a:tcPr marL="68580" marR="68580" marT="0" marB="0" anchor="b">
                    <a:lnL>
                      <a:noFill/>
                    </a:lnL>
                    <a:lnR>
                      <a:noFill/>
                    </a:lnR>
                    <a:lnT>
                      <a:noFill/>
                    </a:lnT>
                    <a:lnB>
                      <a:noFill/>
                    </a:lnB>
                  </a:tcPr>
                </a:tc>
                <a:tc>
                  <a:txBody>
                    <a:bodyPr/>
                    <a:lstStyle/>
                    <a:p>
                      <a:pPr>
                        <a:lnSpc>
                          <a:spcPct val="115000"/>
                        </a:lnSpc>
                      </a:pPr>
                      <a:endParaRPr lang="en-GB" sz="1800">
                        <a:latin typeface="Arial" pitchFamily="34" charset="0"/>
                        <a:cs typeface="Arial"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n-GB" sz="1800" dirty="0">
                          <a:solidFill>
                            <a:srgbClr val="000000"/>
                          </a:solidFill>
                          <a:latin typeface="Arial" pitchFamily="34" charset="0"/>
                          <a:ea typeface="Times New Roman"/>
                          <a:cs typeface="Arial" pitchFamily="34" charset="0"/>
                        </a:rPr>
                        <a:t>no cloud</a:t>
                      </a:r>
                      <a:endParaRPr lang="en-GB" sz="1800" dirty="0">
                        <a:latin typeface="Arial" pitchFamily="34" charset="0"/>
                        <a:ea typeface="Calibri"/>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3" name="Chart 2"/>
          <p:cNvGraphicFramePr/>
          <p:nvPr/>
        </p:nvGraphicFramePr>
        <p:xfrm>
          <a:off x="467544" y="1415732"/>
          <a:ext cx="8280920" cy="474957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ED70758E-8AA0-4E62-BD4E-7C292B38DB78}" type="slidenum">
              <a:rPr lang="en-GB" smtClean="0"/>
              <a:pPr/>
              <a:t>11</a:t>
            </a:fld>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1412776"/>
            <a:ext cx="8208912" cy="830997"/>
          </a:xfrm>
          <a:prstGeom prst="rect">
            <a:avLst/>
          </a:prstGeom>
        </p:spPr>
        <p:txBody>
          <a:bodyPr wrap="square">
            <a:spAutoFit/>
          </a:bodyPr>
          <a:lstStyle/>
          <a:p>
            <a:pPr eaLnBrk="0" fontAlgn="base" hangingPunct="0">
              <a:spcBef>
                <a:spcPct val="0"/>
              </a:spcBef>
              <a:spcAft>
                <a:spcPct val="0"/>
              </a:spcAf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3. The  costs in 2016 (charges added to electricity bills) of supporting renewable energy, are as follows:</a:t>
            </a:r>
            <a:endParaRPr kumimoji="0" lang="en-GB" sz="2400" b="1" i="0" u="none" strike="noStrike" cap="none" normalizeH="0" baseline="0" dirty="0">
              <a:ln>
                <a:noFill/>
              </a:ln>
              <a:solidFill>
                <a:schemeClr val="tx1"/>
              </a:solidFill>
              <a:effectLst/>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ED70758E-8AA0-4E62-BD4E-7C292B38DB78}" type="slidenum">
              <a:rPr lang="en-GB" smtClean="0"/>
              <a:pPr/>
              <a:t>12</a:t>
            </a:fld>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13</a:t>
            </a:fld>
            <a:endParaRPr lang="en-GB"/>
          </a:p>
        </p:txBody>
      </p:sp>
      <p:sp>
        <p:nvSpPr>
          <p:cNvPr id="66561" name="Rectangle 1"/>
          <p:cNvSpPr>
            <a:spLocks noChangeArrowheads="1"/>
          </p:cNvSpPr>
          <p:nvPr/>
        </p:nvSpPr>
        <p:spPr bwMode="auto">
          <a:xfrm>
            <a:off x="0" y="219873"/>
            <a:ext cx="9144000"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Renewables Obligation Certificates (ROCs)</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The Renewables Obligation scheme is designed to encourage investment in renewable electricity generation.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The RO requires licensed UK electricity suppliers (i.e. British Gas or </a:t>
            </a:r>
            <a:r>
              <a:rPr kumimoji="0" lang="en-GB" sz="2400" b="0" i="0" u="none" strike="noStrike" cap="none" normalizeH="0" baseline="0" dirty="0" err="1">
                <a:ln>
                  <a:noFill/>
                </a:ln>
                <a:solidFill>
                  <a:schemeClr val="tx1"/>
                </a:solidFill>
                <a:effectLst/>
                <a:latin typeface="Arial" pitchFamily="34" charset="0"/>
                <a:ea typeface="Calibri" pitchFamily="34" charset="0"/>
                <a:cs typeface="Arial" pitchFamily="34" charset="0"/>
              </a:rPr>
              <a:t>Powergen</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to source a specified proportion of the electricity they provide </a:t>
            </a:r>
            <a:r>
              <a:rPr lang="en-GB" sz="2400" dirty="0">
                <a:latin typeface="Arial" pitchFamily="34" charset="0"/>
                <a:ea typeface="Calibri" pitchFamily="34" charset="0"/>
                <a:cs typeface="Arial" pitchFamily="34" charset="0"/>
              </a:rPr>
              <a:t>from </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renewable sources.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In 2014/15, 17.4 million </a:t>
            </a:r>
            <a:r>
              <a:rPr kumimoji="0" lang="en-GB" sz="24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MWh</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of electricity was bought at a cost of £3.1 billion, i.e.17.86 p/kWh</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The generators must first be accredited by </a:t>
            </a:r>
            <a:r>
              <a:rPr kumimoji="0" lang="en-GB" sz="24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Ofgem</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&amp; their rates will then be fixed for 20 years.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The scheme will not be available to new generating capacity from 1 April 2017 but capacity accredited before then will receive ROCs for 20 years.</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14</a:t>
            </a:fld>
            <a:endParaRPr lang="en-GB"/>
          </a:p>
        </p:txBody>
      </p:sp>
      <p:sp>
        <p:nvSpPr>
          <p:cNvPr id="67585" name="Rectangle 1"/>
          <p:cNvSpPr>
            <a:spLocks noChangeArrowheads="1"/>
          </p:cNvSpPr>
          <p:nvPr/>
        </p:nvSpPr>
        <p:spPr bwMode="auto">
          <a:xfrm>
            <a:off x="0" y="773996"/>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188075" algn="l"/>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Contracts for Difference Scheme.</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Introduced from end of 2014. </a:t>
            </a:r>
          </a:p>
          <a:p>
            <a:pPr marL="0" marR="0" lvl="0" indent="0" algn="l" defTabSz="914400" rtl="0" eaLnBrk="1" fontAlgn="base" latinLnBrk="0" hangingPunct="1">
              <a:lnSpc>
                <a:spcPct val="100000"/>
              </a:lnSpc>
              <a:spcBef>
                <a:spcPct val="0"/>
              </a:spcBef>
              <a:spcAft>
                <a:spcPct val="0"/>
              </a:spcAft>
              <a:buClrTx/>
              <a:buSzTx/>
              <a:buFontTx/>
              <a:buNone/>
              <a:tabLst>
                <a:tab pos="6188075" algn="l"/>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£1.13 billion paid</a:t>
            </a:r>
            <a:r>
              <a:rPr kumimoji="0" lang="en-GB" sz="2400" b="1" i="0" u="none" strike="noStrike" cap="none" normalizeH="0" dirty="0">
                <a:ln>
                  <a:noFill/>
                </a:ln>
                <a:solidFill>
                  <a:schemeClr val="tx1"/>
                </a:solidFill>
                <a:effectLst/>
                <a:latin typeface="Arial" pitchFamily="34" charset="0"/>
                <a:ea typeface="Calibri" pitchFamily="34" charset="0"/>
                <a:cs typeface="Arial" pitchFamily="34" charset="0"/>
              </a:rPr>
              <a:t> to</a:t>
            </a:r>
            <a:r>
              <a:rPr lang="en-GB" sz="2400" b="1" dirty="0">
                <a:latin typeface="Arial" pitchFamily="34" charset="0"/>
                <a:ea typeface="Calibri" pitchFamily="34" charset="0"/>
                <a:cs typeface="Arial" pitchFamily="34" charset="0"/>
              </a:rPr>
              <a:t> </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renewable energy generators in 2016.</a:t>
            </a: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The government guarantees the renewable energy suppliers a price equal to an agreed strike price per kWh.</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i.e. offshore wind 15p, onshore wind 9p and solar 11.5p in 2016.	 </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The wholesale price of electricity in 2016 was 4.07p per kWh</a:t>
            </a: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The price per unit is paid for 15 years with the strike price reducing slightly over time; also:</a:t>
            </a:r>
          </a:p>
          <a:p>
            <a:pPr marL="0" marR="0" lvl="0" indent="0" algn="l" defTabSz="914400" rtl="0" eaLnBrk="0" fontAlgn="base" latinLnBrk="0" hangingPunct="0">
              <a:lnSpc>
                <a:spcPct val="100000"/>
              </a:lnSpc>
              <a:spcBef>
                <a:spcPct val="0"/>
              </a:spcBef>
              <a:spcAft>
                <a:spcPct val="0"/>
              </a:spcAft>
              <a:buClrTx/>
              <a:buSzTx/>
              <a:buFontTx/>
              <a:buNone/>
              <a:tabLst>
                <a:tab pos="6188075" algn="l"/>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Wind farms pay up to £100,000 per turbine</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to landowners, most of these charges come from ordinary people’s electricity bills.</a:t>
            </a: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15</a:t>
            </a:fld>
            <a:endParaRPr lang="en-GB"/>
          </a:p>
        </p:txBody>
      </p:sp>
      <p:sp>
        <p:nvSpPr>
          <p:cNvPr id="68609" name="Rectangle 1"/>
          <p:cNvSpPr>
            <a:spLocks noChangeArrowheads="1"/>
          </p:cNvSpPr>
          <p:nvPr/>
        </p:nvSpPr>
        <p:spPr bwMode="auto">
          <a:xfrm>
            <a:off x="0" y="0"/>
            <a:ext cx="9144000" cy="668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Capacity Market </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£1.18 billion to provide backup in 2020/21</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Capacity auctions started in 2014.to cater for future closer of power plants. Plants are paid to provide stand-by power at short notice.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Contracts for 52.43 (GW) of capacity were awarded in the auction in December 2016.</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Due to their fast start-up time (30 to 60 min)</a:t>
            </a:r>
            <a:r>
              <a:rPr kumimoji="0" lang="en-GB" sz="2400" b="0" i="1"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gas fired power (CCGS) stations are best able to respond to intermittent renewable supply from wind.</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 Also proposed is Demand Side Response (DSR)</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To balance the intermittent supply provided by renewables the Government intends large industrial users of electricity switch off at times of low production by renewable sources.</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16</a:t>
            </a:fld>
            <a:endParaRPr lang="en-GB"/>
          </a:p>
        </p:txBody>
      </p:sp>
      <p:sp>
        <p:nvSpPr>
          <p:cNvPr id="69633" name="Rectangle 1"/>
          <p:cNvSpPr>
            <a:spLocks noChangeArrowheads="1"/>
          </p:cNvSpPr>
          <p:nvPr/>
        </p:nvSpPr>
        <p:spPr bwMode="auto">
          <a:xfrm>
            <a:off x="0" y="724363"/>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Supplemental Balancing Reserve (SBR)</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£122.4m for 2016/17</a:t>
            </a:r>
            <a:endPar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eaLnBrk="0" fontAlgn="base" hangingPunct="0">
              <a:spcBef>
                <a:spcPct val="0"/>
              </a:spcBef>
              <a:spcAft>
                <a:spcPct val="0"/>
              </a:spcAf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Supplemental Balancing Reserve (SBR) is a new service designed to support National Grid in balancing the system in the unlikely event that there is insufficient capacity to meet demand.</a:t>
            </a:r>
          </a:p>
          <a:p>
            <a:pPr eaLnBrk="0" fontAlgn="base" hangingPunct="0">
              <a:spcBef>
                <a:spcPct val="0"/>
              </a:spcBef>
              <a:spcAft>
                <a:spcPct val="0"/>
              </a:spcAft>
            </a:pPr>
            <a:endParaRPr lang="en-GB" sz="2400" dirty="0">
              <a:latin typeface="Arial" pitchFamily="34" charset="0"/>
              <a:ea typeface="Calibri" pitchFamily="34" charset="0"/>
              <a:cs typeface="Arial" pitchFamily="34" charset="0"/>
            </a:endParaRPr>
          </a:p>
          <a:p>
            <a:pPr eaLnBrk="0" fontAlgn="base" hangingPunct="0">
              <a:spcBef>
                <a:spcPct val="0"/>
              </a:spcBef>
              <a:spcAft>
                <a:spcPct val="0"/>
              </a:spcAft>
            </a:pP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 SBR is targeted at generators who would otherwise be closed, mothballed or generally unavailable  and would only be used as a last resort.</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eaLnBrk="0" fontAlgn="base" hangingPunct="0">
              <a:spcBef>
                <a:spcPct val="0"/>
              </a:spcBef>
              <a:spcAft>
                <a:spcPct val="0"/>
              </a:spcAft>
            </a:pPr>
            <a:endParaRPr lang="en-GB" sz="2400" dirty="0">
              <a:latin typeface="Arial" pitchFamily="34" charset="0"/>
              <a:cs typeface="Arial" pitchFamily="34" charset="0"/>
            </a:endParaRPr>
          </a:p>
          <a:p>
            <a:pPr eaLnBrk="0" fontAlgn="base" hangingPunct="0">
              <a:spcBef>
                <a:spcPct val="0"/>
              </a:spcBef>
              <a:spcAft>
                <a:spcPct val="0"/>
              </a:spcAft>
            </a:pPr>
            <a:r>
              <a:rPr lang="en-GB" sz="2400" dirty="0">
                <a:latin typeface="Arial" pitchFamily="34" charset="0"/>
                <a:cs typeface="Arial" pitchFamily="34" charset="0"/>
              </a:rPr>
              <a:t>This equates to around £1.50 on the average domestic bill. Additional costs will be incurred if this service is used; these range from 20p to 55p per kWh.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17</a:t>
            </a:fld>
            <a:endParaRPr lang="en-GB"/>
          </a:p>
        </p:txBody>
      </p:sp>
      <p:sp>
        <p:nvSpPr>
          <p:cNvPr id="70657" name="Rectangle 1"/>
          <p:cNvSpPr>
            <a:spLocks noChangeArrowheads="1"/>
          </p:cNvSpPr>
          <p:nvPr/>
        </p:nvSpPr>
        <p:spPr bwMode="auto">
          <a:xfrm>
            <a:off x="0" y="1271126"/>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£3.9 billion, the cost of new nuclear power stations.</a:t>
            </a:r>
          </a:p>
          <a:p>
            <a:pPr marL="0" marR="0" lvl="0" indent="0" algn="l" defTabSz="914400" rtl="0" eaLnBrk="1" fontAlgn="base" latinLnBrk="0" hangingPunct="1">
              <a:lnSpc>
                <a:spcPct val="100000"/>
              </a:lnSpc>
              <a:spcBef>
                <a:spcPct val="0"/>
              </a:spcBef>
              <a:spcAft>
                <a:spcPct val="0"/>
              </a:spcAft>
              <a:buClrTx/>
              <a:buSzTx/>
              <a:buFontTx/>
              <a:buNone/>
              <a:tabLst/>
            </a:pPr>
            <a:endParaRPr lang="en-GB" sz="2400" b="1" dirty="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The deal between the UK, China and the French state owned EDF to build  three (Hinkley, Sizewell and Bradwell) nuclear power stations will cost the average bill-payer more than £30 a year, according to an</a:t>
            </a:r>
            <a:r>
              <a:rPr kumimoji="0" lang="en-GB" sz="2400" b="0" i="1"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a:t>
            </a:r>
            <a:r>
              <a:rPr kumimoji="0" lang="en-GB" sz="2400" b="0" i="0" u="none" strike="noStrike" cap="none" normalizeH="0" baseline="0" dirty="0" err="1">
                <a:ln>
                  <a:noFill/>
                </a:ln>
                <a:solidFill>
                  <a:schemeClr val="tx1"/>
                </a:solidFill>
                <a:effectLst/>
                <a:latin typeface="Arial" pitchFamily="34" charset="0"/>
                <a:ea typeface="Times New Roman" pitchFamily="18" charset="0"/>
                <a:cs typeface="Arial" pitchFamily="34" charset="0"/>
                <a:hlinkClick r:id="rId2"/>
              </a:rPr>
              <a:t>Energydesk</a:t>
            </a:r>
            <a:r>
              <a:rPr kumimoji="0" lang="en-GB" sz="2400" b="0" i="1" u="none" strike="noStrike" cap="none" normalizeH="0" baseline="0" dirty="0">
                <a:ln>
                  <a:noFill/>
                </a:ln>
                <a:solidFill>
                  <a:schemeClr val="tx1"/>
                </a:solidFill>
                <a:effectLst/>
                <a:latin typeface="Arial" pitchFamily="34" charset="0"/>
                <a:ea typeface="Times New Roman" pitchFamily="18" charset="0"/>
                <a:cs typeface="Arial" pitchFamily="34" charset="0"/>
                <a:hlinkClick r:id="rId2"/>
              </a:rPr>
              <a:t> </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hlinkClick r:id="rId2"/>
              </a:rPr>
              <a:t>analysis</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 total subsidy of £2.6bn per year. The deal stretches over 30 years.</a:t>
            </a: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18</a:t>
            </a:fld>
            <a:endParaRPr lang="en-GB"/>
          </a:p>
        </p:txBody>
      </p:sp>
      <p:sp>
        <p:nvSpPr>
          <p:cNvPr id="71681" name="Rectangle 1"/>
          <p:cNvSpPr>
            <a:spLocks noChangeArrowheads="1"/>
          </p:cNvSpPr>
          <p:nvPr/>
        </p:nvSpPr>
        <p:spPr bwMode="auto">
          <a:xfrm>
            <a:off x="611560" y="1522100"/>
            <a:ext cx="799288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£1.3 billion a year for 120 years is the estimated cost.</a:t>
            </a:r>
          </a:p>
          <a:p>
            <a:pPr marL="0" marR="0" lvl="0" indent="0" algn="l" defTabSz="914400" rtl="0" eaLnBrk="1" fontAlgn="base" latinLnBrk="0" hangingPunct="1">
              <a:lnSpc>
                <a:spcPct val="100000"/>
              </a:lnSpc>
              <a:spcBef>
                <a:spcPct val="0"/>
              </a:spcBef>
              <a:spcAft>
                <a:spcPct val="0"/>
              </a:spcAft>
              <a:buClrTx/>
              <a:buSzTx/>
              <a:buFontTx/>
              <a:buNone/>
              <a:tabLst/>
            </a:pPr>
            <a:endParaRPr lang="en-GB" sz="2400" b="1"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sz="2400" dirty="0">
                <a:latin typeface="Arial" pitchFamily="34" charset="0"/>
                <a:ea typeface="Calibri" pitchFamily="34" charset="0"/>
                <a:cs typeface="Arial" pitchFamily="34" charset="0"/>
              </a:rPr>
              <a:t>O</a:t>
            </a:r>
            <a:r>
              <a:rPr kumimoji="0" lang="en-GB" sz="2400" b="0" i="0" u="none" strike="noStrike" cap="none" normalizeH="0" baseline="0" dirty="0">
                <a:ln>
                  <a:noFill/>
                </a:ln>
                <a:solidFill>
                  <a:schemeClr val="tx1"/>
                </a:solidFill>
                <a:effectLst/>
                <a:latin typeface="Arial" pitchFamily="34" charset="0"/>
                <a:ea typeface="Calibri" pitchFamily="34" charset="0"/>
                <a:cs typeface="Arial" pitchFamily="34" charset="0"/>
              </a:rPr>
              <a:t>f decommissioning and storing nuclear waste from existing nuclear power plant, the current figures based on the best data now available, different assumptions produce figures between £95 billion and £219 billion. Take an average of 157 billion over 120 years is £1.3 billion per year.</a:t>
            </a: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19</a:t>
            </a:fld>
            <a:endParaRPr lang="en-GB"/>
          </a:p>
        </p:txBody>
      </p:sp>
      <p:sp>
        <p:nvSpPr>
          <p:cNvPr id="72705" name="Rectangle 1"/>
          <p:cNvSpPr>
            <a:spLocks noChangeArrowheads="1"/>
          </p:cNvSpPr>
          <p:nvPr/>
        </p:nvSpPr>
        <p:spPr bwMode="auto">
          <a:xfrm>
            <a:off x="0" y="496723"/>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The cost of Feed-in Tariffs,</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 £1.11 billion 2015/16, </a:t>
            </a:r>
            <a:r>
              <a:rPr kumimoji="0" lang="en-GB" sz="2400" b="1" i="0" u="none" strike="noStrike" cap="none" normalizeH="0" baseline="0" dirty="0" err="1">
                <a:ln>
                  <a:noFill/>
                </a:ln>
                <a:solidFill>
                  <a:schemeClr val="tx1"/>
                </a:solidFill>
                <a:effectLst/>
                <a:latin typeface="Arial" pitchFamily="34" charset="0"/>
                <a:ea typeface="Calibri" pitchFamily="34" charset="0"/>
                <a:cs typeface="Arial" pitchFamily="34" charset="0"/>
              </a:rPr>
              <a:t>Ogem</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GB" sz="2400" b="1" i="0" u="none" strike="noStrike" cap="none" normalizeH="0" dirty="0">
                <a:ln>
                  <a:noFill/>
                </a:ln>
                <a:solidFill>
                  <a:srgbClr val="7030A0"/>
                </a:solidFill>
                <a:effectLst/>
                <a:latin typeface="Arial" pitchFamily="34" charset="0"/>
                <a:ea typeface="Calibri" pitchFamily="34" charset="0"/>
                <a:cs typeface="Arial" pitchFamily="34" charset="0"/>
              </a:rPr>
              <a:t>(</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hlinkClick r:id="rId2"/>
              </a:rPr>
              <a:t>Feed-in Tariff (FIT) </a:t>
            </a:r>
            <a:r>
              <a:rPr kumimoji="0" lang="en-GB" sz="2400" b="1" i="0" u="none" strike="noStrike" cap="none" normalizeH="0" baseline="0" dirty="0" err="1">
                <a:ln>
                  <a:noFill/>
                </a:ln>
                <a:solidFill>
                  <a:schemeClr val="tx1"/>
                </a:solidFill>
                <a:effectLst/>
                <a:latin typeface="Arial" pitchFamily="34" charset="0"/>
                <a:ea typeface="Times New Roman" pitchFamily="18" charset="0"/>
                <a:cs typeface="Arial" pitchFamily="34" charset="0"/>
                <a:hlinkClick r:id="rId2"/>
              </a:rPr>
              <a:t>Levelisation</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hlinkClick r:id="rId2"/>
              </a:rPr>
              <a:t> Reports 2015</a:t>
            </a:r>
            <a:r>
              <a:rPr kumimoji="0" lang="en-GB" sz="2400" b="1" i="0" u="none" strike="noStrike" cap="none" normalizeH="0" dirty="0">
                <a:ln>
                  <a:noFill/>
                </a:ln>
                <a:solidFill>
                  <a:schemeClr val="tx1"/>
                </a:solidFill>
                <a:effectLst/>
                <a:latin typeface="Arial" pitchFamily="34" charset="0"/>
                <a:ea typeface="Times New Roman" pitchFamily="18" charset="0"/>
                <a:cs typeface="Arial" pitchFamily="34" charset="0"/>
                <a:hlinkClick r:id="rId2"/>
              </a:rPr>
              <a:t>)</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hlinkClick r:id="rId2"/>
              </a:rPr>
              <a:t>.</a:t>
            </a:r>
            <a:endPar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2400" b="1"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a:t>
            </a:r>
            <a:r>
              <a:rPr kumimoji="0" lang="en-GB" sz="24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FITs</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introduced, April 2010) is a programme introduced by the government to promote the use of small-scale renewable and low CO</a:t>
            </a:r>
            <a:r>
              <a:rPr kumimoji="0" lang="en-GB" sz="2400" b="0" i="0" u="none" strike="noStrike" cap="none" normalizeH="0" baseline="-25000" dirty="0">
                <a:ln>
                  <a:noFill/>
                </a:ln>
                <a:solidFill>
                  <a:schemeClr val="tx1"/>
                </a:solidFill>
                <a:effectLst/>
                <a:latin typeface="Arial" pitchFamily="34" charset="0"/>
                <a:ea typeface="Times New Roman" pitchFamily="18" charset="0"/>
                <a:cs typeface="Arial" pitchFamily="34" charset="0"/>
              </a:rPr>
              <a:t>2</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electricity generation. If a householder, community or business has an eligible installation, </a:t>
            </a:r>
            <a:r>
              <a:rPr kumimoji="0" lang="en-GB" sz="24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FITs</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pays them a tariff for the electricity. This means they can save money by not having to import it from the national grid. Any electricity not used is sold back to the grid at a rate called the Export Tariff. Like Feed in Tariffs, Export Tariffs are RPI linked and guaranteed for the next 20 years. An typical total price for both the above tariffs was 8.8p/kWh</a:t>
            </a:r>
            <a:r>
              <a:rPr kumimoji="0" lang="en-GB"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323850" y="836613"/>
          <a:ext cx="11536363" cy="6837362"/>
        </p:xfrm>
        <a:graphic>
          <a:graphicData uri="http://schemas.openxmlformats.org/presentationml/2006/ole">
            <mc:AlternateContent xmlns:mc="http://schemas.openxmlformats.org/markup-compatibility/2006">
              <mc:Choice xmlns:v="urn:schemas-microsoft-com:vml" Requires="v">
                <p:oleObj spid="_x0000_s30723" name="Worksheet" r:id="rId3" imgW="9639349" imgH="5181472" progId="Excel.Sheet.8">
                  <p:embed/>
                </p:oleObj>
              </mc:Choice>
              <mc:Fallback>
                <p:oleObj name="Worksheet" r:id="rId3" imgW="9639349" imgH="5181472" progId="Excel.Shee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836613"/>
                        <a:ext cx="11536363" cy="68373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lide Number Placeholder 3"/>
          <p:cNvSpPr>
            <a:spLocks noGrp="1"/>
          </p:cNvSpPr>
          <p:nvPr>
            <p:ph type="sldNum" sz="quarter" idx="12"/>
          </p:nvPr>
        </p:nvSpPr>
        <p:spPr/>
        <p:txBody>
          <a:bodyPr/>
          <a:lstStyle/>
          <a:p>
            <a:fld id="{ED70758E-8AA0-4E62-BD4E-7C292B38DB78}" type="slidenum">
              <a:rPr lang="en-GB" smtClean="0"/>
              <a:pPr/>
              <a:t>20</a:t>
            </a:fld>
            <a:endParaRPr lang="en-GB"/>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1" y="236405"/>
            <a:ext cx="9143999"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Relative Cost of producing Electricity from Various Sources.</a:t>
            </a:r>
            <a:endParaRPr kumimoji="0" lang="en-GB"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Electricity Generation Costs information from DECC report in 2012.</a:t>
            </a: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5" name="Table 4"/>
          <p:cNvGraphicFramePr>
            <a:graphicFrameLocks noGrp="1"/>
          </p:cNvGraphicFramePr>
          <p:nvPr/>
        </p:nvGraphicFramePr>
        <p:xfrm>
          <a:off x="323529" y="1412776"/>
          <a:ext cx="8568952" cy="5212483"/>
        </p:xfrm>
        <a:graphic>
          <a:graphicData uri="http://schemas.openxmlformats.org/drawingml/2006/table">
            <a:tbl>
              <a:tblPr/>
              <a:tblGrid>
                <a:gridCol w="2426242">
                  <a:extLst>
                    <a:ext uri="{9D8B030D-6E8A-4147-A177-3AD203B41FA5}">
                      <a16:colId xmlns:a16="http://schemas.microsoft.com/office/drawing/2014/main" val="20000"/>
                    </a:ext>
                  </a:extLst>
                </a:gridCol>
                <a:gridCol w="797265">
                  <a:extLst>
                    <a:ext uri="{9D8B030D-6E8A-4147-A177-3AD203B41FA5}">
                      <a16:colId xmlns:a16="http://schemas.microsoft.com/office/drawing/2014/main" val="20001"/>
                    </a:ext>
                  </a:extLst>
                </a:gridCol>
                <a:gridCol w="727141">
                  <a:extLst>
                    <a:ext uri="{9D8B030D-6E8A-4147-A177-3AD203B41FA5}">
                      <a16:colId xmlns:a16="http://schemas.microsoft.com/office/drawing/2014/main" val="20002"/>
                    </a:ext>
                  </a:extLst>
                </a:gridCol>
                <a:gridCol w="764709">
                  <a:extLst>
                    <a:ext uri="{9D8B030D-6E8A-4147-A177-3AD203B41FA5}">
                      <a16:colId xmlns:a16="http://schemas.microsoft.com/office/drawing/2014/main" val="20003"/>
                    </a:ext>
                  </a:extLst>
                </a:gridCol>
                <a:gridCol w="857374">
                  <a:extLst>
                    <a:ext uri="{9D8B030D-6E8A-4147-A177-3AD203B41FA5}">
                      <a16:colId xmlns:a16="http://schemas.microsoft.com/office/drawing/2014/main" val="20004"/>
                    </a:ext>
                  </a:extLst>
                </a:gridCol>
                <a:gridCol w="820642">
                  <a:extLst>
                    <a:ext uri="{9D8B030D-6E8A-4147-A177-3AD203B41FA5}">
                      <a16:colId xmlns:a16="http://schemas.microsoft.com/office/drawing/2014/main" val="20005"/>
                    </a:ext>
                  </a:extLst>
                </a:gridCol>
                <a:gridCol w="762204">
                  <a:extLst>
                    <a:ext uri="{9D8B030D-6E8A-4147-A177-3AD203B41FA5}">
                      <a16:colId xmlns:a16="http://schemas.microsoft.com/office/drawing/2014/main" val="20006"/>
                    </a:ext>
                  </a:extLst>
                </a:gridCol>
                <a:gridCol w="123555">
                  <a:extLst>
                    <a:ext uri="{9D8B030D-6E8A-4147-A177-3AD203B41FA5}">
                      <a16:colId xmlns:a16="http://schemas.microsoft.com/office/drawing/2014/main" val="20007"/>
                    </a:ext>
                  </a:extLst>
                </a:gridCol>
                <a:gridCol w="469178">
                  <a:extLst>
                    <a:ext uri="{9D8B030D-6E8A-4147-A177-3AD203B41FA5}">
                      <a16:colId xmlns:a16="http://schemas.microsoft.com/office/drawing/2014/main" val="20008"/>
                    </a:ext>
                  </a:extLst>
                </a:gridCol>
                <a:gridCol w="820642">
                  <a:extLst>
                    <a:ext uri="{9D8B030D-6E8A-4147-A177-3AD203B41FA5}">
                      <a16:colId xmlns:a16="http://schemas.microsoft.com/office/drawing/2014/main" val="20009"/>
                    </a:ext>
                  </a:extLst>
                </a:gridCol>
              </a:tblGrid>
              <a:tr h="852545">
                <a:tc gridSpan="9">
                  <a:txBody>
                    <a:bodyPr/>
                    <a:lstStyle/>
                    <a:p>
                      <a:pPr>
                        <a:lnSpc>
                          <a:spcPct val="115000"/>
                        </a:lnSpc>
                        <a:spcAft>
                          <a:spcPts val="0"/>
                        </a:spcAft>
                      </a:pPr>
                      <a:r>
                        <a:rPr lang="en-GB" sz="2400" b="1" dirty="0">
                          <a:solidFill>
                            <a:srgbClr val="000000"/>
                          </a:solidFill>
                          <a:latin typeface="Arial" pitchFamily="34" charset="0"/>
                          <a:ea typeface="Times New Roman"/>
                          <a:cs typeface="Arial" pitchFamily="34" charset="0"/>
                        </a:rPr>
                        <a:t>Electricity Generation Costs Levelised Estimates for Projects Starting in 2012, 10% discount rate</a:t>
                      </a:r>
                      <a:endParaRPr lang="en-GB" sz="2400" dirty="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nSpc>
                          <a:spcPct val="115000"/>
                        </a:lnSpc>
                      </a:pPr>
                      <a:endParaRPr lang="en-GB" sz="2400">
                        <a:latin typeface="Arial" pitchFamily="34" charset="0"/>
                        <a:ea typeface="Times New Roman"/>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0"/>
                  </a:ext>
                </a:extLst>
              </a:tr>
              <a:tr h="1016749">
                <a:tc>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Central levelised Cost             £/</a:t>
                      </a:r>
                      <a:r>
                        <a:rPr lang="en-GB" sz="1400" dirty="0" err="1">
                          <a:solidFill>
                            <a:srgbClr val="000000"/>
                          </a:solidFill>
                          <a:latin typeface="Arial" pitchFamily="34" charset="0"/>
                          <a:ea typeface="Times New Roman"/>
                          <a:cs typeface="Arial" pitchFamily="34" charset="0"/>
                        </a:rPr>
                        <a:t>MWh</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Gas CCGT</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Coal ASC with FGD</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Coal IGCC</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Nuclear FOAK</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Offshore Average</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Solar 250-500kW</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Onshore Average</a:t>
                      </a:r>
                      <a:endParaRPr lang="en-GB" sz="1400" dirty="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Biomass Average</a:t>
                      </a:r>
                      <a:endParaRPr lang="en-GB" sz="1400">
                        <a:latin typeface="Arial" pitchFamily="34" charset="0"/>
                        <a:ea typeface="Calibri"/>
                        <a:cs typeface="Arial" pitchFamily="34" charset="0"/>
                      </a:endParaRPr>
                    </a:p>
                  </a:txBody>
                  <a:tcPr marL="62011" marR="6201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9716">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Pre-Development Costs</a:t>
                      </a:r>
                      <a:endParaRPr lang="en-GB" sz="140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0</a:t>
                      </a:r>
                      <a:endParaRPr lang="en-GB" sz="140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0</a:t>
                      </a:r>
                      <a:endParaRPr lang="en-GB" sz="140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1</a:t>
                      </a:r>
                      <a:endParaRPr lang="en-GB" sz="1400" dirty="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5</a:t>
                      </a:r>
                      <a:endParaRPr lang="en-GB" sz="140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5</a:t>
                      </a:r>
                      <a:endParaRPr lang="en-GB" sz="140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2</a:t>
                      </a:r>
                      <a:endParaRPr lang="en-GB" sz="1400" dirty="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2</a:t>
                      </a:r>
                      <a:endParaRPr lang="en-GB" sz="1400" dirty="0">
                        <a:latin typeface="Arial" pitchFamily="34" charset="0"/>
                        <a:ea typeface="Calibri"/>
                        <a:cs typeface="Arial" pitchFamily="34" charset="0"/>
                      </a:endParaRPr>
                    </a:p>
                  </a:txBody>
                  <a:tcPr marL="62011" marR="6201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59095">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Capital Costs</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9</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22</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26</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55</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86</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143</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gridSpan="2">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75</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45</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3"/>
                  </a:ext>
                </a:extLst>
              </a:tr>
              <a:tr h="259095">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Fixed O&amp;M</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3</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5</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7</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11</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33</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26</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gridSpan="2">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18</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15</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4"/>
                  </a:ext>
                </a:extLst>
              </a:tr>
              <a:tr h="259716">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Variable O&amp;M</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0</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3</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gridSpan="2">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3</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4</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5"/>
                  </a:ext>
                </a:extLst>
              </a:tr>
              <a:tr h="259716">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Fuel Costs</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48</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28</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30</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5</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dirty="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gridSpan="2">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53</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6"/>
                  </a:ext>
                </a:extLst>
              </a:tr>
              <a:tr h="259716">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Carbon Costs</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19</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45</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56</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dirty="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gridSpan="2">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nSpc>
                          <a:spcPct val="115000"/>
                        </a:lnSpc>
                      </a:pPr>
                      <a:endParaRPr lang="en-GB" sz="1400" dirty="0">
                        <a:latin typeface="Arial" pitchFamily="34" charset="0"/>
                        <a:ea typeface="Times New Roman"/>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7"/>
                  </a:ext>
                </a:extLst>
              </a:tr>
              <a:tr h="259716">
                <a:tc>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Decomm &amp; Waste fund</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2</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dirty="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gridSpan="2">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nSpc>
                          <a:spcPct val="115000"/>
                        </a:lnSpc>
                      </a:pPr>
                      <a:endParaRPr lang="en-GB" sz="1400" dirty="0">
                        <a:latin typeface="Arial" pitchFamily="34" charset="0"/>
                        <a:ea typeface="Times New Roman"/>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8"/>
                  </a:ext>
                </a:extLst>
              </a:tr>
              <a:tr h="272688">
                <a:tc>
                  <a:txBody>
                    <a:bodyPr/>
                    <a:lstStyle/>
                    <a:p>
                      <a:pPr>
                        <a:lnSpc>
                          <a:spcPct val="115000"/>
                        </a:lnSpc>
                        <a:spcAft>
                          <a:spcPts val="0"/>
                        </a:spcAft>
                      </a:pPr>
                      <a:r>
                        <a:rPr lang="en-GB" sz="1400" b="1">
                          <a:solidFill>
                            <a:srgbClr val="000000"/>
                          </a:solidFill>
                          <a:latin typeface="Arial" pitchFamily="34" charset="0"/>
                          <a:ea typeface="Times New Roman"/>
                          <a:cs typeface="Arial" pitchFamily="34" charset="0"/>
                        </a:rPr>
                        <a:t>Total Levelised Cost</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b="1">
                          <a:solidFill>
                            <a:srgbClr val="000000"/>
                          </a:solidFill>
                          <a:latin typeface="Arial" pitchFamily="34" charset="0"/>
                          <a:ea typeface="Times New Roman"/>
                          <a:cs typeface="Arial" pitchFamily="34" charset="0"/>
                        </a:rPr>
                        <a:t>79</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b="1">
                          <a:solidFill>
                            <a:srgbClr val="000000"/>
                          </a:solidFill>
                          <a:latin typeface="Arial" pitchFamily="34" charset="0"/>
                          <a:ea typeface="Times New Roman"/>
                          <a:cs typeface="Arial" pitchFamily="34" charset="0"/>
                        </a:rPr>
                        <a:t>101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b="1">
                          <a:solidFill>
                            <a:srgbClr val="000000"/>
                          </a:solidFill>
                          <a:latin typeface="Arial" pitchFamily="34" charset="0"/>
                          <a:ea typeface="Times New Roman"/>
                          <a:cs typeface="Arial" pitchFamily="34" charset="0"/>
                        </a:rPr>
                        <a:t>121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b="1">
                          <a:solidFill>
                            <a:srgbClr val="000000"/>
                          </a:solidFill>
                          <a:latin typeface="Arial" pitchFamily="34" charset="0"/>
                          <a:ea typeface="Times New Roman"/>
                          <a:cs typeface="Arial" pitchFamily="34" charset="0"/>
                        </a:rPr>
                        <a:t>81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b="1">
                          <a:solidFill>
                            <a:srgbClr val="000000"/>
                          </a:solidFill>
                          <a:latin typeface="Arial" pitchFamily="34" charset="0"/>
                          <a:ea typeface="Times New Roman"/>
                          <a:cs typeface="Arial" pitchFamily="34" charset="0"/>
                        </a:rPr>
                        <a:t>124</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b="1" dirty="0">
                          <a:solidFill>
                            <a:srgbClr val="000000"/>
                          </a:solidFill>
                          <a:latin typeface="Arial" pitchFamily="34" charset="0"/>
                          <a:ea typeface="Times New Roman"/>
                          <a:cs typeface="Arial" pitchFamily="34" charset="0"/>
                        </a:rPr>
                        <a:t>169</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gridSpan="2">
                  <a:txBody>
                    <a:bodyPr/>
                    <a:lstStyle/>
                    <a:p>
                      <a:pPr algn="r">
                        <a:lnSpc>
                          <a:spcPct val="115000"/>
                        </a:lnSpc>
                        <a:spcAft>
                          <a:spcPts val="0"/>
                        </a:spcAft>
                      </a:pPr>
                      <a:r>
                        <a:rPr lang="en-GB" sz="1400" b="1">
                          <a:solidFill>
                            <a:srgbClr val="000000"/>
                          </a:solidFill>
                          <a:latin typeface="Arial" pitchFamily="34" charset="0"/>
                          <a:ea typeface="Times New Roman"/>
                          <a:cs typeface="Arial" pitchFamily="34" charset="0"/>
                        </a:rPr>
                        <a:t>98</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gn="r">
                        <a:lnSpc>
                          <a:spcPct val="115000"/>
                        </a:lnSpc>
                        <a:spcAft>
                          <a:spcPts val="0"/>
                        </a:spcAft>
                      </a:pPr>
                      <a:r>
                        <a:rPr lang="en-GB" sz="1400" b="1">
                          <a:solidFill>
                            <a:srgbClr val="000000"/>
                          </a:solidFill>
                          <a:latin typeface="Arial" pitchFamily="34" charset="0"/>
                          <a:ea typeface="Times New Roman"/>
                          <a:cs typeface="Arial" pitchFamily="34" charset="0"/>
                        </a:rPr>
                        <a:t>119</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09"/>
                  </a:ext>
                </a:extLst>
              </a:tr>
              <a:tr h="259095">
                <a:tc>
                  <a:txBody>
                    <a:bodyPr/>
                    <a:lstStyle/>
                    <a:p>
                      <a:pPr>
                        <a:lnSpc>
                          <a:spcPct val="115000"/>
                        </a:lnSpc>
                        <a:spcAft>
                          <a:spcPts val="0"/>
                        </a:spcAft>
                      </a:pPr>
                      <a:r>
                        <a:rPr lang="en-GB" sz="1400" b="1">
                          <a:solidFill>
                            <a:srgbClr val="000000"/>
                          </a:solidFill>
                          <a:latin typeface="Arial" pitchFamily="34" charset="0"/>
                          <a:ea typeface="Times New Roman"/>
                          <a:cs typeface="Arial" pitchFamily="34" charset="0"/>
                        </a:rPr>
                        <a:t>Pence per kWh</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7.9</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10.1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12.1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8.1</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12.4</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a:txBody>
                    <a:bodyPr/>
                    <a:lstStyle/>
                    <a:p>
                      <a:pPr algn="r">
                        <a:lnSpc>
                          <a:spcPct val="115000"/>
                        </a:lnSpc>
                        <a:spcAft>
                          <a:spcPts val="0"/>
                        </a:spcAft>
                      </a:pPr>
                      <a:r>
                        <a:rPr lang="en-GB" sz="1400" dirty="0">
                          <a:solidFill>
                            <a:srgbClr val="000000"/>
                          </a:solidFill>
                          <a:latin typeface="Arial" pitchFamily="34" charset="0"/>
                          <a:ea typeface="Times New Roman"/>
                          <a:cs typeface="Arial" pitchFamily="34" charset="0"/>
                        </a:rPr>
                        <a:t>16.9</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gridSpan="2">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9.8</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gn="r">
                        <a:lnSpc>
                          <a:spcPct val="115000"/>
                        </a:lnSpc>
                        <a:spcAft>
                          <a:spcPts val="0"/>
                        </a:spcAft>
                      </a:pPr>
                      <a:r>
                        <a:rPr lang="en-GB" sz="1400">
                          <a:solidFill>
                            <a:srgbClr val="000000"/>
                          </a:solidFill>
                          <a:latin typeface="Arial" pitchFamily="34" charset="0"/>
                          <a:ea typeface="Times New Roman"/>
                          <a:cs typeface="Arial" pitchFamily="34" charset="0"/>
                        </a:rPr>
                        <a:t>11.9</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10"/>
                  </a:ext>
                </a:extLst>
              </a:tr>
              <a:tr h="497318">
                <a:tc gridSpan="2">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CCGT   Combined Cycle Gas Turbines </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gridSpan="4">
                  <a:txBody>
                    <a:bodyPr/>
                    <a:lstStyle/>
                    <a:p>
                      <a:pPr>
                        <a:lnSpc>
                          <a:spcPct val="115000"/>
                        </a:lnSpc>
                        <a:spcAft>
                          <a:spcPts val="0"/>
                        </a:spcAft>
                      </a:pPr>
                      <a:r>
                        <a:rPr lang="en-GB" sz="1400" dirty="0">
                          <a:solidFill>
                            <a:srgbClr val="000000"/>
                          </a:solidFill>
                          <a:latin typeface="Arial" pitchFamily="34" charset="0"/>
                          <a:ea typeface="Times New Roman"/>
                          <a:cs typeface="Arial" pitchFamily="34" charset="0"/>
                        </a:rPr>
                        <a:t>ASC    Clean Coal Technology</a:t>
                      </a:r>
                      <a:endParaRPr lang="en-GB" sz="1400" dirty="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11"/>
                  </a:ext>
                </a:extLst>
              </a:tr>
              <a:tr h="497318">
                <a:tc gridSpan="4">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IGCC    Coal with integrated gasification combined cycle</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nSpc>
                          <a:spcPct val="115000"/>
                        </a:lnSpc>
                      </a:pPr>
                      <a:endParaRPr lang="en-GB" sz="1400">
                        <a:latin typeface="Arial" pitchFamily="34" charset="0"/>
                        <a:ea typeface="Times New Roman"/>
                        <a:cs typeface="Arial" pitchFamily="34" charset="0"/>
                      </a:endParaRPr>
                    </a:p>
                  </a:txBody>
                  <a:tcPr marL="62011" marR="62011" marT="0" marB="0" anchor="b">
                    <a:lnL>
                      <a:noFill/>
                    </a:lnL>
                    <a:lnR>
                      <a:noFill/>
                    </a:lnR>
                    <a:lnT>
                      <a:noFill/>
                    </a:lnT>
                    <a:lnB>
                      <a:noFill/>
                    </a:lnB>
                  </a:tcPr>
                </a:tc>
                <a:tc gridSpan="3">
                  <a:txBody>
                    <a:bodyPr/>
                    <a:lstStyle/>
                    <a:p>
                      <a:pPr>
                        <a:lnSpc>
                          <a:spcPct val="115000"/>
                        </a:lnSpc>
                        <a:spcAft>
                          <a:spcPts val="0"/>
                        </a:spcAft>
                      </a:pPr>
                      <a:r>
                        <a:rPr lang="en-GB" sz="1400">
                          <a:solidFill>
                            <a:srgbClr val="000000"/>
                          </a:solidFill>
                          <a:latin typeface="Arial" pitchFamily="34" charset="0"/>
                          <a:ea typeface="Times New Roman"/>
                          <a:cs typeface="Arial" pitchFamily="34" charset="0"/>
                        </a:rPr>
                        <a:t>FOAK  First of a Kind</a:t>
                      </a:r>
                      <a:endParaRPr lang="en-GB" sz="1400">
                        <a:latin typeface="Arial" pitchFamily="34" charset="0"/>
                        <a:ea typeface="Calibri"/>
                        <a:cs typeface="Arial" pitchFamily="34" charset="0"/>
                      </a:endParaRPr>
                    </a:p>
                  </a:txBody>
                  <a:tcPr marL="62011" marR="62011" marT="0" marB="0" anchor="b">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nSpc>
                          <a:spcPct val="115000"/>
                        </a:lnSpc>
                      </a:pPr>
                      <a:endParaRPr lang="en-GB" sz="1400" dirty="0">
                        <a:latin typeface="Arial" pitchFamily="34" charset="0"/>
                        <a:ea typeface="Times New Roman"/>
                        <a:cs typeface="Arial" pitchFamily="34" charset="0"/>
                      </a:endParaRPr>
                    </a:p>
                  </a:txBody>
                  <a:tcPr marL="62011" marR="62011" marT="0" marB="0" anchor="b">
                    <a:lnL>
                      <a:noFill/>
                    </a:lnL>
                    <a:lnR>
                      <a:noFill/>
                    </a:lnR>
                    <a:lnT>
                      <a:noFill/>
                    </a:lnT>
                    <a:lnB>
                      <a:noFill/>
                    </a:lnB>
                  </a:tcPr>
                </a:tc>
                <a:tc>
                  <a:txBody>
                    <a:bodyPr/>
                    <a:lstStyle/>
                    <a:p>
                      <a:pPr>
                        <a:lnSpc>
                          <a:spcPct val="115000"/>
                        </a:lnSpc>
                      </a:pPr>
                      <a:endParaRPr lang="en-GB" sz="1400" dirty="0">
                        <a:latin typeface="Arial" pitchFamily="34" charset="0"/>
                        <a:ea typeface="Times New Roman"/>
                        <a:cs typeface="Arial" pitchFamily="34" charset="0"/>
                      </a:endParaRPr>
                    </a:p>
                  </a:txBody>
                  <a:tcPr marL="62011" marR="62011" marT="0" marB="0" anchor="b">
                    <a:lnL>
                      <a:noFill/>
                    </a:lnL>
                    <a:lnR>
                      <a:noFill/>
                    </a:lnR>
                    <a:lnT>
                      <a:noFill/>
                    </a:lnT>
                    <a:lnB>
                      <a:noFill/>
                    </a:lnB>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22</a:t>
            </a:fld>
            <a:endParaRPr lang="en-GB"/>
          </a:p>
        </p:txBody>
      </p:sp>
      <p:graphicFrame>
        <p:nvGraphicFramePr>
          <p:cNvPr id="9" name="Object 8"/>
          <p:cNvGraphicFramePr>
            <a:graphicFrameLocks noChangeAspect="1"/>
          </p:cNvGraphicFramePr>
          <p:nvPr/>
        </p:nvGraphicFramePr>
        <p:xfrm>
          <a:off x="395288" y="260350"/>
          <a:ext cx="8569199" cy="7899400"/>
        </p:xfrm>
        <a:graphic>
          <a:graphicData uri="http://schemas.openxmlformats.org/presentationml/2006/ole">
            <mc:AlternateContent xmlns:mc="http://schemas.openxmlformats.org/markup-compatibility/2006">
              <mc:Choice xmlns:v="urn:schemas-microsoft-com:vml" Requires="v">
                <p:oleObj spid="_x0000_s64515" name="Worksheet" r:id="rId3" imgW="7582056" imgH="5219588" progId="Excel.Sheet.8">
                  <p:embed/>
                </p:oleObj>
              </mc:Choice>
              <mc:Fallback>
                <p:oleObj name="Worksheet" r:id="rId3" imgW="7582056" imgH="5219588" progId="Excel.Shee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60350"/>
                        <a:ext cx="8569199" cy="789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23</a:t>
            </a:fld>
            <a:endParaRPr lang="en-GB"/>
          </a:p>
        </p:txBody>
      </p:sp>
      <p:sp>
        <p:nvSpPr>
          <p:cNvPr id="57346" name="Rectangle 2"/>
          <p:cNvSpPr>
            <a:spLocks noChangeArrowheads="1"/>
          </p:cNvSpPr>
          <p:nvPr/>
        </p:nvSpPr>
        <p:spPr bwMode="auto">
          <a:xfrm>
            <a:off x="-756592" y="778437"/>
            <a:ext cx="957706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371600" lvl="2" indent="-457200" fontAlgn="base">
              <a:spcBef>
                <a:spcPct val="0"/>
              </a:spcBef>
              <a:spcAft>
                <a:spcPct val="0"/>
              </a:spcAft>
              <a:buAutoNum type="arabicPeriod" startAt="4"/>
            </a:pP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To reduce the balance of payments. </a:t>
            </a:r>
          </a:p>
          <a:p>
            <a:pPr marL="1371600" lvl="2" indent="-457200" fontAlgn="base">
              <a:spcBef>
                <a:spcPct val="0"/>
              </a:spcBef>
              <a:spcAft>
                <a:spcPct val="0"/>
              </a:spcAft>
            </a:pPr>
            <a:endPar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lvl="2" fontAlgn="base">
              <a:spcBef>
                <a:spcPct val="0"/>
              </a:spcBef>
              <a:spcAft>
                <a:spcPct val="0"/>
              </a:spcAft>
            </a:pP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6" name="Object 5"/>
          <p:cNvGraphicFramePr>
            <a:graphicFrameLocks noChangeAspect="1"/>
          </p:cNvGraphicFramePr>
          <p:nvPr/>
        </p:nvGraphicFramePr>
        <p:xfrm>
          <a:off x="179388" y="1484313"/>
          <a:ext cx="8713787" cy="8048625"/>
        </p:xfrm>
        <a:graphic>
          <a:graphicData uri="http://schemas.openxmlformats.org/presentationml/2006/ole">
            <mc:AlternateContent xmlns:mc="http://schemas.openxmlformats.org/markup-compatibility/2006">
              <mc:Choice xmlns:v="urn:schemas-microsoft-com:vml" Requires="v">
                <p:oleObj spid="_x0000_s57349" name="Worksheet" r:id="rId3" imgW="5629236" imgH="4972026" progId="Excel.Sheet.8">
                  <p:embed/>
                </p:oleObj>
              </mc:Choice>
              <mc:Fallback>
                <p:oleObj name="Worksheet" r:id="rId3" imgW="5629236" imgH="4972026" progId="Excel.Sheet.8">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484313"/>
                        <a:ext cx="8713787" cy="804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24</a:t>
            </a:fld>
            <a:endParaRPr lang="en-GB"/>
          </a:p>
        </p:txBody>
      </p:sp>
      <p:sp>
        <p:nvSpPr>
          <p:cNvPr id="4" name="Rectangle 3"/>
          <p:cNvSpPr/>
          <p:nvPr/>
        </p:nvSpPr>
        <p:spPr>
          <a:xfrm>
            <a:off x="251520" y="1988840"/>
            <a:ext cx="8892480" cy="1815882"/>
          </a:xfrm>
          <a:prstGeom prst="rect">
            <a:avLst/>
          </a:prstGeom>
        </p:spPr>
        <p:txBody>
          <a:bodyPr wrap="square">
            <a:spAutoFit/>
          </a:bodyPr>
          <a:lstStyle/>
          <a:p>
            <a:pPr lvl="0" fontAlgn="base">
              <a:spcBef>
                <a:spcPct val="0"/>
              </a:spcBef>
              <a:spcAft>
                <a:spcPct val="0"/>
              </a:spcAft>
            </a:pPr>
            <a:r>
              <a:rPr lang="en-GB" sz="2800" dirty="0">
                <a:latin typeface="Arial" pitchFamily="34" charset="0"/>
                <a:ea typeface="Calibri" pitchFamily="34" charset="0"/>
                <a:cs typeface="Arial" pitchFamily="34" charset="0"/>
              </a:rPr>
              <a:t>A report by the (The Global Warming Policy Foundation) December 2016 has estimated the cost to UK energy users, to comply with the Climate Change Act will reach £300 billion by 2030</a:t>
            </a:r>
            <a:r>
              <a:rPr lang="en-GB" sz="2400" dirty="0">
                <a:latin typeface="Arial" pitchFamily="34" charset="0"/>
                <a:ea typeface="Calibri" pitchFamily="34" charset="0"/>
                <a:cs typeface="Arial" pitchFamily="34" charset="0"/>
              </a:rPr>
              <a:t>. </a:t>
            </a:r>
            <a:endParaRPr lang="en-GB" sz="2400" dirty="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25</a:t>
            </a:fld>
            <a:endParaRPr lang="en-GB" dirty="0"/>
          </a:p>
        </p:txBody>
      </p:sp>
      <p:sp>
        <p:nvSpPr>
          <p:cNvPr id="65537" name="Rectangle 1"/>
          <p:cNvSpPr>
            <a:spLocks noChangeArrowheads="1"/>
          </p:cNvSpPr>
          <p:nvPr/>
        </p:nvSpPr>
        <p:spPr bwMode="auto">
          <a:xfrm>
            <a:off x="0" y="-531423"/>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2000" dirty="0">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2000" dirty="0">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GB" sz="2400" b="1" i="0" u="none" strike="noStrike" cap="none" normalizeH="0" baseline="0" dirty="0">
                <a:ln>
                  <a:noFill/>
                </a:ln>
                <a:solidFill>
                  <a:schemeClr val="tx1"/>
                </a:solidFill>
                <a:effectLst/>
                <a:latin typeface="Arial" pitchFamily="34" charset="0"/>
                <a:ea typeface="Calibri" pitchFamily="34" charset="0"/>
                <a:cs typeface="Arial" pitchFamily="34" charset="0"/>
              </a:rPr>
              <a:t>Greenhouse Gas Loss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It is expected that the UK will have a better control of the loss of</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greenhouse gasses than overseas suppliers</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1" i="0" u="none" strike="noStrike" cap="none" normalizeH="0" baseline="0" dirty="0">
                <a:ln>
                  <a:noFill/>
                </a:ln>
                <a:solidFill>
                  <a:schemeClr val="tx1"/>
                </a:solidFill>
                <a:effectLst/>
                <a:latin typeface="Arial" pitchFamily="34" charset="0"/>
                <a:ea typeface="Calibri" pitchFamily="34" charset="0"/>
                <a:cs typeface="Arial" pitchFamily="34" charset="0"/>
              </a:rPr>
              <a:t>MtCO</a:t>
            </a:r>
            <a:r>
              <a:rPr kumimoji="0" lang="en-GB" sz="2000" b="1" i="0" u="none" strike="noStrike" cap="none" normalizeH="0" baseline="-30000" dirty="0">
                <a:ln>
                  <a:noFill/>
                </a:ln>
                <a:solidFill>
                  <a:schemeClr val="tx1"/>
                </a:solidFill>
                <a:effectLst/>
                <a:latin typeface="Arial" pitchFamily="34" charset="0"/>
                <a:ea typeface="Calibri" pitchFamily="34" charset="0"/>
                <a:cs typeface="Arial" pitchFamily="34" charset="0"/>
              </a:rPr>
              <a:t>2</a:t>
            </a:r>
            <a:r>
              <a:rPr kumimoji="0" lang="en-GB" sz="2000" b="1" i="0" u="none" strike="noStrike" cap="none" normalizeH="0" baseline="0" dirty="0">
                <a:ln>
                  <a:noFill/>
                </a:ln>
                <a:solidFill>
                  <a:schemeClr val="tx1"/>
                </a:solidFill>
                <a:effectLst/>
                <a:latin typeface="Arial" pitchFamily="34" charset="0"/>
                <a:ea typeface="Calibri" pitchFamily="34" charset="0"/>
                <a:cs typeface="Arial" pitchFamily="34" charset="0"/>
              </a:rPr>
              <a:t>e per year produced by the following activities in the UK:</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Energy Production	         187	</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Car driving 		</a:t>
            </a:r>
            <a:r>
              <a:rPr kumimoji="0" lang="en-GB" sz="2000" b="0" i="0" u="none" strike="noStrike" cap="none" normalizeH="0" dirty="0">
                <a:ln>
                  <a:noFill/>
                </a:ln>
                <a:solidFill>
                  <a:schemeClr val="tx1"/>
                </a:solidFill>
                <a:effectLst/>
                <a:latin typeface="Arial" pitchFamily="34" charset="0"/>
                <a:ea typeface="Calibri" pitchFamily="34" charset="0"/>
                <a:cs typeface="Arial" pitchFamily="34" charset="0"/>
              </a:rPr>
              <a:t>          </a:t>
            </a: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63	</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HGV transport		          24</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Vans &amp; Motor Cycles	          21</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Domestic aviation	</a:t>
            </a:r>
            <a:r>
              <a:rPr kumimoji="0" lang="en-GB" sz="2000" b="0" i="0" u="none" strike="noStrike" cap="none" normalizeH="0" dirty="0">
                <a:ln>
                  <a:noFill/>
                </a:ln>
                <a:solidFill>
                  <a:schemeClr val="tx1"/>
                </a:solidFill>
                <a:effectLst/>
                <a:latin typeface="Arial" pitchFamily="34" charset="0"/>
                <a:ea typeface="Calibri" pitchFamily="34" charset="0"/>
                <a:cs typeface="Arial" pitchFamily="34" charset="0"/>
              </a:rPr>
              <a:t>         </a:t>
            </a: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   2		</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Domestic shipping	            2	</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Other transport		            3</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Aviation by UK population</a:t>
            </a:r>
            <a:r>
              <a:rPr kumimoji="0" lang="en-GB" sz="2000" b="0" i="0" u="none" strike="noStrike" cap="none" normalizeH="0" dirty="0">
                <a:ln>
                  <a:noFill/>
                </a:ln>
                <a:solidFill>
                  <a:schemeClr val="tx1"/>
                </a:solidFill>
                <a:effectLst/>
                <a:latin typeface="Arial" pitchFamily="34" charset="0"/>
                <a:ea typeface="Calibri" pitchFamily="34" charset="0"/>
                <a:cs typeface="Arial" pitchFamily="34" charset="0"/>
              </a:rPr>
              <a:t>        </a:t>
            </a: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54</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Shale gas production	          24	by 2030</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Others	        		        188</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itchFamily="34" charset="0"/>
                <a:ea typeface="Calibri" pitchFamily="34" charset="0"/>
                <a:cs typeface="Arial" pitchFamily="34" charset="0"/>
              </a:rPr>
              <a:t>Total UK emissions	        568	in 2013</a:t>
            </a:r>
            <a:endParaRPr kumimoji="0" lang="en-GB" sz="2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1" i="0" u="none" strike="noStrike" cap="none" normalizeH="0" baseline="0" dirty="0">
                <a:ln>
                  <a:noFill/>
                </a:ln>
                <a:solidFill>
                  <a:schemeClr val="tx1"/>
                </a:solidFill>
                <a:effectLst/>
                <a:latin typeface="Arial" pitchFamily="34" charset="0"/>
                <a:ea typeface="Calibri" pitchFamily="34" charset="0"/>
                <a:cs typeface="Arial" pitchFamily="34" charset="0"/>
              </a:rPr>
              <a:t>Expected % due to shale gas production		4.2 %</a:t>
            </a:r>
          </a:p>
          <a:p>
            <a:pPr marL="0" marR="0" lvl="0" indent="0" algn="l" defTabSz="914400" rtl="0" eaLnBrk="0" fontAlgn="base" latinLnBrk="0" hangingPunct="0">
              <a:lnSpc>
                <a:spcPct val="100000"/>
              </a:lnSpc>
              <a:spcBef>
                <a:spcPct val="0"/>
              </a:spcBef>
              <a:spcAft>
                <a:spcPct val="0"/>
              </a:spcAft>
              <a:buClrTx/>
              <a:buSzTx/>
              <a:buFontTx/>
              <a:buNone/>
              <a:tabLst/>
            </a:pPr>
            <a:r>
              <a:rPr lang="en-GB" sz="2000" dirty="0">
                <a:latin typeface="Arial" pitchFamily="34" charset="0"/>
                <a:cs typeface="Arial" pitchFamily="34" charset="0"/>
              </a:rPr>
              <a:t>A small % when compared to driving &amp; flying abroad on holiday</a:t>
            </a:r>
            <a:endParaRPr kumimoji="0" lang="en-GB" sz="200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26</a:t>
            </a:fld>
            <a:endParaRPr lang="en-GB" dirty="0"/>
          </a:p>
        </p:txBody>
      </p:sp>
      <p:sp>
        <p:nvSpPr>
          <p:cNvPr id="60417" name="Rectangle 1"/>
          <p:cNvSpPr>
            <a:spLocks noChangeArrowheads="1"/>
          </p:cNvSpPr>
          <p:nvPr/>
        </p:nvSpPr>
        <p:spPr bwMode="auto">
          <a:xfrm>
            <a:off x="539552" y="477853"/>
            <a:ext cx="8208912"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GB" sz="2800" b="1" i="0" u="none" strike="noStrike" cap="none" normalizeH="0" baseline="0" dirty="0">
                <a:ln>
                  <a:noFill/>
                </a:ln>
                <a:solidFill>
                  <a:schemeClr val="tx1"/>
                </a:solidFill>
                <a:effectLst/>
                <a:latin typeface="Arial" pitchFamily="34" charset="0"/>
                <a:ea typeface="Times New Roman" pitchFamily="18" charset="0"/>
                <a:cs typeface="Arial" pitchFamily="34" charset="0"/>
              </a:rPr>
              <a:t>5. To provide employment in the UK</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 The employment opportunities that natural</a:t>
            </a:r>
            <a:r>
              <a:rPr kumimoji="0" lang="en-GB" sz="2800" b="0" i="0" u="none" strike="noStrike" cap="none" normalizeH="0" dirty="0">
                <a:ln>
                  <a:noFill/>
                </a:ln>
                <a:solidFill>
                  <a:schemeClr val="tx1"/>
                </a:solidFill>
                <a:effectLst/>
                <a:latin typeface="Arial" pitchFamily="34" charset="0"/>
                <a:ea typeface="Times New Roman" pitchFamily="18" charset="0"/>
                <a:cs typeface="Arial" pitchFamily="34" charset="0"/>
              </a:rPr>
              <a:t> gas</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 will bring (or be lost).Jobs will include, metal industry, piping, valves, pumps, water treatment, civil engineering, surveying, new gas plants, gas treatment plants, fertilizer plants, transport. Also note that natural gas can be used as a motor fuel. Compressed (or pressurized) </a:t>
            </a:r>
            <a:r>
              <a:rPr lang="en-GB" sz="2800" dirty="0">
                <a:latin typeface="Arial" pitchFamily="34" charset="0"/>
                <a:ea typeface="Times New Roman" pitchFamily="18" charset="0"/>
                <a:cs typeface="Arial" pitchFamily="34" charset="0"/>
              </a:rPr>
              <a:t>methane </a:t>
            </a:r>
            <a:r>
              <a:rPr kumimoji="0" lang="en-GB"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costs half as much as petrol. If used to replace petrol and diesel it would be of great benefit to the UK.</a:t>
            </a:r>
            <a:endParaRPr kumimoji="0" lang="en-GB" sz="2800" b="0" i="0" u="none" strike="noStrike" cap="none" normalizeH="0" baseline="0" dirty="0">
              <a:ln>
                <a:noFill/>
              </a:ln>
              <a:solidFill>
                <a:schemeClr val="tx1"/>
              </a:solidFill>
              <a:effectLst/>
              <a:latin typeface="Arial" pitchFamily="34" charset="0"/>
              <a:cs typeface="Arial" pitchFamily="34" charset="0"/>
            </a:endParaRPr>
          </a:p>
        </p:txBody>
      </p:sp>
      <p:sp>
        <p:nvSpPr>
          <p:cNvPr id="4" name="Rectangle 3"/>
          <p:cNvSpPr/>
          <p:nvPr/>
        </p:nvSpPr>
        <p:spPr>
          <a:xfrm>
            <a:off x="683568" y="5085184"/>
            <a:ext cx="7992888" cy="1384995"/>
          </a:xfrm>
          <a:prstGeom prst="rect">
            <a:avLst/>
          </a:prstGeom>
        </p:spPr>
        <p:txBody>
          <a:bodyPr wrap="square">
            <a:spAutoFit/>
          </a:bodyPr>
          <a:lstStyle/>
          <a:p>
            <a:r>
              <a:rPr lang="en-GB" sz="2800" dirty="0">
                <a:latin typeface="Arial" pitchFamily="34" charset="0"/>
                <a:cs typeface="Arial" pitchFamily="34" charset="0"/>
              </a:rPr>
              <a:t>An independent study says there could be 65,000 new jobs from a successful UK shale industry.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27</a:t>
            </a:fld>
            <a:endParaRPr lang="en-GB" dirty="0"/>
          </a:p>
        </p:txBody>
      </p:sp>
      <p:sp>
        <p:nvSpPr>
          <p:cNvPr id="61441" name="Rectangle 1"/>
          <p:cNvSpPr>
            <a:spLocks noChangeArrowheads="1"/>
          </p:cNvSpPr>
          <p:nvPr/>
        </p:nvSpPr>
        <p:spPr bwMode="auto">
          <a:xfrm>
            <a:off x="683568" y="825321"/>
            <a:ext cx="806489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Conclusion,</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As a means of producing useful electrical power </a:t>
            </a: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renewable energy is very expensive</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not only because of its poor (~18%) capacity factor  but also because it is much less useful to the electrical grid because it must be used when produced, and the inevitable intermittency.</a:t>
            </a:r>
          </a:p>
          <a:p>
            <a:endParaRPr lang="en-GB" sz="2400" dirty="0">
              <a:latin typeface="Arial" pitchFamily="34" charset="0"/>
              <a:cs typeface="Arial" pitchFamily="34" charset="0"/>
            </a:endParaRPr>
          </a:p>
          <a:p>
            <a:r>
              <a:rPr lang="en-GB" sz="2400" dirty="0">
                <a:latin typeface="Arial" pitchFamily="34" charset="0"/>
                <a:cs typeface="Arial" pitchFamily="34" charset="0"/>
              </a:rPr>
              <a:t>The spending on renewables by past governments has been paid for in the most part by extra charges on UK utility bills. </a:t>
            </a:r>
          </a:p>
          <a:p>
            <a:endParaRPr lang="en-GB" sz="2400" dirty="0">
              <a:latin typeface="Arial" pitchFamily="34" charset="0"/>
              <a:cs typeface="Arial" pitchFamily="34" charset="0"/>
            </a:endParaRPr>
          </a:p>
          <a:p>
            <a:r>
              <a:rPr lang="en-GB" sz="2400" dirty="0">
                <a:latin typeface="Arial" pitchFamily="34" charset="0"/>
                <a:cs typeface="Arial" pitchFamily="34" charset="0"/>
              </a:rPr>
              <a:t>It is a hidden </a:t>
            </a:r>
            <a:r>
              <a:rPr lang="en-GB" sz="2400" b="1" dirty="0">
                <a:latin typeface="Arial" pitchFamily="34" charset="0"/>
                <a:cs typeface="Arial" pitchFamily="34" charset="0"/>
              </a:rPr>
              <a:t>tax that puts the burden on poorer people, </a:t>
            </a:r>
            <a:r>
              <a:rPr lang="en-GB" sz="2400" dirty="0">
                <a:latin typeface="Arial" pitchFamily="34" charset="0"/>
                <a:cs typeface="Arial" pitchFamily="34" charset="0"/>
              </a:rPr>
              <a:t>whilst leaving wealthier people who are more able to pay less affected. </a:t>
            </a:r>
            <a:endParaRPr lang="en-GB" sz="2400" b="1"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GB"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28</a:t>
            </a:fld>
            <a:endParaRPr lang="en-GB" dirty="0"/>
          </a:p>
        </p:txBody>
      </p:sp>
      <p:sp>
        <p:nvSpPr>
          <p:cNvPr id="62465" name="Rectangle 1"/>
          <p:cNvSpPr>
            <a:spLocks noChangeArrowheads="1"/>
          </p:cNvSpPr>
          <p:nvPr/>
        </p:nvSpPr>
        <p:spPr bwMode="auto">
          <a:xfrm>
            <a:off x="0" y="10915"/>
            <a:ext cx="9144000" cy="67761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u="none" strike="noStrike" cap="none" normalizeH="0" dirty="0">
                <a:ln>
                  <a:noFill/>
                </a:ln>
                <a:solidFill>
                  <a:schemeClr val="tx1"/>
                </a:solidFill>
                <a:effectLst/>
                <a:latin typeface="Arial" pitchFamily="34" charset="0"/>
                <a:ea typeface="Calibri" pitchFamily="34" charset="0"/>
                <a:cs typeface="Arial" pitchFamily="34" charset="0"/>
              </a:rPr>
              <a:t>The past policies of both Labour and Conservative </a:t>
            </a:r>
            <a:r>
              <a:rPr kumimoji="0" lang="en-GB" sz="2400" u="none" strike="noStrike" cap="none" normalizeH="0" dirty="0">
                <a:ln>
                  <a:noFill/>
                </a:ln>
                <a:solidFill>
                  <a:schemeClr val="tx1"/>
                </a:solidFill>
                <a:effectLst/>
                <a:latin typeface="Arial" pitchFamily="34" charset="0"/>
                <a:ea typeface="Calibri" pitchFamily="34" charset="0"/>
                <a:cs typeface="Arial" pitchFamily="34" charset="0"/>
              </a:rPr>
              <a:t>governments has put the UK in a position that in the near future we will have to import both gas from Russia and electricity from France at unknown costs.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u="none" strike="noStrike" cap="none" normalizeH="0" dirty="0">
              <a:ln>
                <a:noFill/>
              </a:ln>
              <a:solidFill>
                <a:srgbClr val="4F81BD"/>
              </a:solidFill>
              <a:effectLst/>
              <a:latin typeface="Arial"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sz="2400" b="1" dirty="0">
                <a:latin typeface="Arial" pitchFamily="34" charset="0"/>
                <a:ea typeface="Times New Roman" pitchFamily="18" charset="0"/>
                <a:cs typeface="Arial" pitchFamily="34" charset="0"/>
              </a:rPr>
              <a:t>M</a:t>
            </a:r>
            <a:r>
              <a:rPr kumimoji="0" lang="en-GB" sz="2400" b="1" u="none" strike="noStrike" cap="none" normalizeH="0" dirty="0">
                <a:ln>
                  <a:noFill/>
                </a:ln>
                <a:solidFill>
                  <a:schemeClr val="tx1"/>
                </a:solidFill>
                <a:effectLst/>
                <a:latin typeface="Arial" pitchFamily="34" charset="0"/>
                <a:ea typeface="Times New Roman" pitchFamily="18" charset="0"/>
                <a:cs typeface="Arial" pitchFamily="34" charset="0"/>
              </a:rPr>
              <a:t>ore renewable wind generation </a:t>
            </a:r>
            <a:r>
              <a:rPr kumimoji="0" lang="en-GB" sz="2400" u="none" strike="noStrike" cap="none" normalizeH="0" dirty="0">
                <a:ln>
                  <a:noFill/>
                </a:ln>
                <a:solidFill>
                  <a:schemeClr val="tx1"/>
                </a:solidFill>
                <a:effectLst/>
                <a:latin typeface="Arial" pitchFamily="34" charset="0"/>
                <a:ea typeface="Times New Roman" pitchFamily="18" charset="0"/>
                <a:cs typeface="Arial" pitchFamily="34" charset="0"/>
              </a:rPr>
              <a:t>will not solve the problem and will cause the cost of electricity to remain high. Because of its variability the only way wind can considered as a reliable base load is that major pumped storage schemes are developed (at a significant cost) adding to the price of electrical energy from wind.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400" u="none" strike="noStrike" cap="none" normalizeH="0" dirty="0">
              <a:ln>
                <a:noFill/>
              </a:ln>
              <a:solidFill>
                <a:srgbClr val="4F81BD"/>
              </a:solidFill>
              <a:effectLst/>
              <a:latin typeface="Arial"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u="none" strike="noStrike" cap="none" normalizeH="0" dirty="0">
                <a:ln>
                  <a:noFill/>
                </a:ln>
                <a:solidFill>
                  <a:schemeClr val="tx1"/>
                </a:solidFill>
                <a:effectLst/>
                <a:latin typeface="Arial" pitchFamily="34" charset="0"/>
                <a:ea typeface="Calibri" pitchFamily="34" charset="0"/>
                <a:cs typeface="Times New Roman" pitchFamily="18" charset="0"/>
              </a:rPr>
              <a:t> </a:t>
            </a:r>
            <a:r>
              <a:rPr kumimoji="0" lang="en-GB" sz="2400" b="1" u="none" strike="noStrike" cap="none" normalizeH="0" dirty="0">
                <a:ln>
                  <a:noFill/>
                </a:ln>
                <a:solidFill>
                  <a:schemeClr val="tx1"/>
                </a:solidFill>
                <a:effectLst/>
                <a:latin typeface="Arial" pitchFamily="34" charset="0"/>
                <a:ea typeface="Calibri" pitchFamily="34" charset="0"/>
                <a:cs typeface="Arial" pitchFamily="34" charset="0"/>
              </a:rPr>
              <a:t>As for solar</a:t>
            </a:r>
            <a:r>
              <a:rPr kumimoji="0" lang="en-GB" sz="2400" u="none" strike="noStrike" cap="none" normalizeH="0" dirty="0">
                <a:ln>
                  <a:noFill/>
                </a:ln>
                <a:solidFill>
                  <a:schemeClr val="tx1"/>
                </a:solidFill>
                <a:effectLst/>
                <a:latin typeface="Arial" pitchFamily="34" charset="0"/>
                <a:ea typeface="Calibri" pitchFamily="34" charset="0"/>
                <a:cs typeface="Arial" pitchFamily="34" charset="0"/>
              </a:rPr>
              <a:t>,</a:t>
            </a:r>
            <a:r>
              <a:rPr kumimoji="0" lang="en-GB" sz="2400" u="none" strike="noStrike" cap="none" normalizeH="0" dirty="0">
                <a:ln>
                  <a:noFill/>
                </a:ln>
                <a:solidFill>
                  <a:schemeClr val="tx1"/>
                </a:solidFill>
                <a:effectLst/>
                <a:latin typeface="Arial" pitchFamily="34" charset="0"/>
                <a:ea typeface="Calibri" pitchFamily="34" charset="0"/>
                <a:cs typeface="Times New Roman" pitchFamily="18" charset="0"/>
              </a:rPr>
              <a:t> </a:t>
            </a:r>
            <a:r>
              <a:rPr kumimoji="0" lang="en-GB" sz="2400" u="none" strike="noStrike" cap="none" normalizeH="0" dirty="0">
                <a:ln>
                  <a:noFill/>
                </a:ln>
                <a:solidFill>
                  <a:schemeClr val="tx1"/>
                </a:solidFill>
                <a:effectLst/>
                <a:latin typeface="Arial" pitchFamily="34" charset="0"/>
                <a:ea typeface="Calibri" pitchFamily="34" charset="0"/>
                <a:cs typeface="Arial" pitchFamily="34" charset="0"/>
              </a:rPr>
              <a:t>even with the reducing cost of solar panels in 2016 to approx 1.5 pence per W, when one adds the effect of a 20% capacity factor, the cost of an inverter, installation and mains connection, a final price of approx 10 pence per kWh will be the cost. </a:t>
            </a:r>
            <a:r>
              <a:rPr lang="en-GB" sz="2400" dirty="0">
                <a:latin typeface="Arial" pitchFamily="34" charset="0"/>
                <a:ea typeface="Calibri" pitchFamily="34" charset="0"/>
                <a:cs typeface="Arial" pitchFamily="34" charset="0"/>
              </a:rPr>
              <a:t>S</a:t>
            </a:r>
            <a:r>
              <a:rPr kumimoji="0" lang="en-GB" sz="2400" u="none" strike="noStrike" cap="none" normalizeH="0" dirty="0">
                <a:ln>
                  <a:noFill/>
                </a:ln>
                <a:solidFill>
                  <a:schemeClr val="tx1"/>
                </a:solidFill>
                <a:effectLst/>
                <a:latin typeface="Arial" pitchFamily="34" charset="0"/>
                <a:ea typeface="Calibri" pitchFamily="34" charset="0"/>
                <a:cs typeface="Arial" pitchFamily="34" charset="0"/>
              </a:rPr>
              <a:t>olar is not able to provide a base load at night and in winter day time, the very high cost of storage via batteries or pumped storage will be required.</a:t>
            </a:r>
            <a:endParaRPr kumimoji="0" lang="en-GB" sz="2400" u="none" strike="noStrike" cap="none" normalizeH="0" dirty="0">
              <a:ln>
                <a:noFill/>
              </a:ln>
              <a:solidFill>
                <a:schemeClr val="tx1"/>
              </a:solidFill>
              <a:effectLst/>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29</a:t>
            </a:fld>
            <a:endParaRPr lang="en-GB" dirty="0"/>
          </a:p>
        </p:txBody>
      </p:sp>
      <p:sp>
        <p:nvSpPr>
          <p:cNvPr id="63489" name="Rectangle 1"/>
          <p:cNvSpPr>
            <a:spLocks noChangeArrowheads="1"/>
          </p:cNvSpPr>
          <p:nvPr/>
        </p:nvSpPr>
        <p:spPr bwMode="auto">
          <a:xfrm>
            <a:off x="179512" y="59404"/>
            <a:ext cx="8712968" cy="68018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GB"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                          Recommendation</a:t>
            </a:r>
            <a:endParaRPr lang="en-GB" sz="2400" dirty="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tabLst/>
            </a:pP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That </a:t>
            </a:r>
            <a:r>
              <a:rPr lang="en-GB" sz="2400" dirty="0">
                <a:latin typeface="Arial" pitchFamily="34" charset="0"/>
                <a:ea typeface="Times New Roman" pitchFamily="18" charset="0"/>
                <a:cs typeface="Arial" pitchFamily="34" charset="0"/>
              </a:rPr>
              <a:t>the Government</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arranges a </a:t>
            </a:r>
            <a:r>
              <a:rPr lang="en-GB" sz="2400" dirty="0">
                <a:latin typeface="Arial" pitchFamily="34" charset="0"/>
                <a:ea typeface="Times New Roman" pitchFamily="18" charset="0"/>
                <a:cs typeface="Arial" pitchFamily="34" charset="0"/>
              </a:rPr>
              <a:t>study</a:t>
            </a:r>
            <a:r>
              <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by economic and energy consultants, to explore the benefits and cost of the safe and regulated development of UK onshore natural gas.</a:t>
            </a:r>
          </a:p>
          <a:p>
            <a:pPr marL="0" marR="0" lvl="0" indent="0" algn="l" defTabSz="914400" rtl="0" eaLnBrk="1" fontAlgn="base" latinLnBrk="0" hangingPunct="1">
              <a:lnSpc>
                <a:spcPct val="100000"/>
              </a:lnSpc>
              <a:spcBef>
                <a:spcPct val="0"/>
              </a:spcBef>
              <a:spcAft>
                <a:spcPct val="0"/>
              </a:spcAft>
              <a:buClrTx/>
              <a:buSzTx/>
              <a:tabLst/>
            </a:pPr>
            <a:endParaRPr kumimoji="0" lang="en-GB"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fontAlgn="base">
              <a:spcBef>
                <a:spcPct val="0"/>
              </a:spcBef>
              <a:spcAft>
                <a:spcPct val="0"/>
              </a:spcAft>
            </a:pPr>
            <a:r>
              <a:rPr lang="en-GB" sz="2400" dirty="0">
                <a:latin typeface="Arial" pitchFamily="34" charset="0"/>
                <a:cs typeface="Arial" pitchFamily="34" charset="0"/>
              </a:rPr>
              <a:t>The British people voted, to gain more control and independence from Europe. Therefore the UK should develop a self sufficient energy policy; in the first instance based on UK natural gas. </a:t>
            </a:r>
          </a:p>
          <a:p>
            <a:pPr fontAlgn="base">
              <a:spcBef>
                <a:spcPct val="0"/>
              </a:spcBef>
              <a:spcAft>
                <a:spcPct val="0"/>
              </a:spcAft>
            </a:pPr>
            <a:endParaRPr lang="en-GB" sz="2400" dirty="0">
              <a:latin typeface="Arial" pitchFamily="34" charset="0"/>
              <a:cs typeface="Arial" pitchFamily="34" charset="0"/>
            </a:endParaRPr>
          </a:p>
          <a:p>
            <a:pPr fontAlgn="base">
              <a:spcBef>
                <a:spcPct val="0"/>
              </a:spcBef>
              <a:spcAft>
                <a:spcPct val="0"/>
              </a:spcAft>
            </a:pPr>
            <a:r>
              <a:rPr lang="en-GB" sz="2400" dirty="0">
                <a:latin typeface="Arial" pitchFamily="34" charset="0"/>
                <a:cs typeface="Arial" pitchFamily="34" charset="0"/>
              </a:rPr>
              <a:t>As the financial market has not invested new nuclear or gas-fired power stations due to the subsidies given to renewables (paid for by electricity users). Government should invest (via taxation) in the development of, gas-fired stations, small thorium reactors, pumped storage, electric vehicles, and energy saving; to provide long term energy stability for the UK.</a:t>
            </a:r>
          </a:p>
          <a:p>
            <a:pPr fontAlgn="base">
              <a:spcBef>
                <a:spcPct val="0"/>
              </a:spcBef>
              <a:spcAft>
                <a:spcPct val="0"/>
              </a:spcAft>
            </a:pPr>
            <a:r>
              <a:rPr lang="en-GB" sz="2400" b="1" dirty="0">
                <a:latin typeface="Arial" pitchFamily="34" charset="0"/>
                <a:cs typeface="Arial" pitchFamily="34" charset="0"/>
              </a:rPr>
              <a:t>Not funded by poorer electricity users.</a:t>
            </a:r>
          </a:p>
          <a:p>
            <a:pPr marL="0" marR="0" lvl="0" indent="0" algn="l" defTabSz="914400" rtl="0" eaLnBrk="1" fontAlgn="base" latinLnBrk="0" hangingPunct="1">
              <a:lnSpc>
                <a:spcPct val="100000"/>
              </a:lnSpc>
              <a:spcBef>
                <a:spcPct val="0"/>
              </a:spcBef>
              <a:spcAft>
                <a:spcPct val="0"/>
              </a:spcAft>
              <a:buClrTx/>
              <a:buSzTx/>
              <a:tabLst/>
            </a:pPr>
            <a:endParaRPr kumimoji="0" lang="en-GB" sz="2800" b="0" i="0" u="none" strike="noStrike" cap="none" normalizeH="0" dirty="0">
              <a:ln>
                <a:noFill/>
              </a:ln>
              <a:solidFill>
                <a:schemeClr val="tx1"/>
              </a:solidFill>
              <a:effectLst/>
              <a:latin typeface="Arial" pitchFamily="34" charset="0"/>
              <a:ea typeface="Times New Roman" pitchFamily="18"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D70758E-8AA0-4E62-BD4E-7C292B38DB78}" type="slidenum">
              <a:rPr lang="en-GB" smtClean="0"/>
              <a:pPr/>
              <a:t>30</a:t>
            </a:fld>
            <a:endParaRPr lang="en-GB" dirty="0"/>
          </a:p>
        </p:txBody>
      </p:sp>
      <p:sp>
        <p:nvSpPr>
          <p:cNvPr id="119809" name="Rectangle 1"/>
          <p:cNvSpPr>
            <a:spLocks noChangeArrowheads="1"/>
          </p:cNvSpPr>
          <p:nvPr/>
        </p:nvSpPr>
        <p:spPr bwMode="auto">
          <a:xfrm>
            <a:off x="0" y="47864"/>
            <a:ext cx="91440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rPr>
              <a:t>references from: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GB" dirty="0">
                <a:latin typeface="Arial" pitchFamily="34" charset="0"/>
                <a:ea typeface="Calibri" pitchFamily="34" charset="0"/>
                <a:cs typeface="Arial" pitchFamily="34" charset="0"/>
              </a:rPr>
              <a:t>	</a:t>
            </a: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rPr>
              <a:t>“Sustainable Energy without the hot air” David JC MacKay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rPr>
              <a:t>	DECC websites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rPr>
              <a:t>	Ofgem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rPr>
              <a:t>	National Grid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hlinkClick r:id="rId2"/>
              </a:rPr>
              <a:t>http://www.gridwatch.templar.co.uk/</a:t>
            </a:r>
            <a:endPar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a:ln>
                  <a:noFill/>
                </a:ln>
                <a:solidFill>
                  <a:schemeClr val="tx1"/>
                </a:solidFill>
                <a:effectLst/>
                <a:latin typeface="Arial" pitchFamily="34" charset="0"/>
                <a:ea typeface="Calibri" pitchFamily="34" charset="0"/>
                <a:cs typeface="Arial" pitchFamily="34" charset="0"/>
              </a:rPr>
              <a:t>	The Global Warming Policy Foundation.</a:t>
            </a:r>
            <a:endParaRPr kumimoji="0" lang="en-GB"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12485</TotalTime>
  <Words>2177</Words>
  <Application>Microsoft Office PowerPoint</Application>
  <PresentationFormat>On-screen Show (4:3)</PresentationFormat>
  <Paragraphs>282</Paragraphs>
  <Slides>30</Slides>
  <Notes>1</Notes>
  <HiddenSlides>1</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Arial</vt:lpstr>
      <vt:lpstr>Calibri</vt:lpstr>
      <vt:lpstr>Times New Roman</vt:lpstr>
      <vt:lpstr>Office Theme</vt:lpstr>
      <vt:lpstr>Worksheet</vt:lpstr>
      <vt:lpstr>The Benefits of UK Shale Gas Development . Author Vincent Booth, January 2017</vt:lpstr>
      <vt:lpstr>The  UK should support the development  of natural gas in the UK for the following reasons: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need for natural gas development in the UK.</dc:title>
  <dc:creator>Vincent Booth</dc:creator>
  <cp:lastModifiedBy>Ruth Hayhurst</cp:lastModifiedBy>
  <cp:revision>204</cp:revision>
  <dcterms:created xsi:type="dcterms:W3CDTF">2017-01-04T22:09:57Z</dcterms:created>
  <dcterms:modified xsi:type="dcterms:W3CDTF">2017-02-14T17:45:20Z</dcterms:modified>
</cp:coreProperties>
</file>